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60" r:id="rId5"/>
    <p:sldId id="261" r:id="rId6"/>
    <p:sldId id="262" r:id="rId7"/>
    <p:sldId id="269" r:id="rId8"/>
    <p:sldId id="289" r:id="rId9"/>
    <p:sldId id="290" r:id="rId10"/>
    <p:sldId id="291" r:id="rId11"/>
    <p:sldId id="311" r:id="rId12"/>
    <p:sldId id="312" r:id="rId13"/>
    <p:sldId id="313" r:id="rId14"/>
    <p:sldId id="270" r:id="rId15"/>
    <p:sldId id="296" r:id="rId16"/>
    <p:sldId id="292" r:id="rId17"/>
    <p:sldId id="293" r:id="rId18"/>
    <p:sldId id="294" r:id="rId19"/>
    <p:sldId id="295" r:id="rId20"/>
    <p:sldId id="318" r:id="rId21"/>
    <p:sldId id="319" r:id="rId22"/>
    <p:sldId id="276" r:id="rId23"/>
    <p:sldId id="298" r:id="rId24"/>
    <p:sldId id="281" r:id="rId25"/>
    <p:sldId id="299" r:id="rId26"/>
    <p:sldId id="300" r:id="rId27"/>
    <p:sldId id="301" r:id="rId28"/>
    <p:sldId id="302"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288" r:id="rId46"/>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3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gs" Target="tags/tag70.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参照教材任务</a:t>
            </a:r>
            <a:r>
              <a:rPr lang="en-US" altLang="zh-CN"/>
              <a:t>5.2</a:t>
            </a:r>
            <a:r>
              <a:rPr lang="zh-CN" altLang="en-US"/>
              <a:t>中，介绍限制网络爬虫的三种解决</a:t>
            </a:r>
            <a:r>
              <a:rPr lang="zh-CN" altLang="en-US"/>
              <a:t>方式</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_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0687430" y="260648"/>
            <a:ext cx="1224137" cy="576064"/>
          </a:xfrm>
          <a:prstGeom prst="rect">
            <a:avLst/>
          </a:prstGeom>
        </p:spPr>
      </p:pic>
      <p:grpSp>
        <p:nvGrpSpPr>
          <p:cNvPr id="20" name="组 7"/>
          <p:cNvGrpSpPr/>
          <p:nvPr userDrawn="1"/>
        </p:nvGrpSpPr>
        <p:grpSpPr>
          <a:xfrm>
            <a:off x="3503713" y="3696447"/>
            <a:ext cx="8688288" cy="1344149"/>
            <a:chOff x="2652042" y="3039561"/>
            <a:chExt cx="6498309" cy="1008112"/>
          </a:xfrm>
          <a:solidFill>
            <a:srgbClr val="C00000">
              <a:alpha val="74000"/>
            </a:srgbClr>
          </a:solidFill>
        </p:grpSpPr>
        <p:sp>
          <p:nvSpPr>
            <p:cNvPr id="21" name="Rectangle 15"/>
            <p:cNvSpPr>
              <a:spLocks noChangeArrowheads="1"/>
            </p:cNvSpPr>
            <p:nvPr/>
          </p:nvSpPr>
          <p:spPr bwMode="auto">
            <a:xfrm>
              <a:off x="2771800" y="3039561"/>
              <a:ext cx="6378551" cy="1008112"/>
            </a:xfrm>
            <a:prstGeom prst="rect">
              <a:avLst/>
            </a:prstGeom>
            <a:grpFill/>
            <a:ln>
              <a:noFill/>
            </a:ln>
          </p:spPr>
          <p:txBody>
            <a:bodyPr vert="horz" wrap="square" lIns="91440" tIns="45720" rIns="91440" bIns="45720" numCol="1" anchor="ctr" anchorCtr="1" compatLnSpc="1"/>
            <a:lstStyle/>
            <a:p>
              <a:pPr fontAlgn="base">
                <a:spcBef>
                  <a:spcPct val="0"/>
                </a:spcBef>
                <a:spcAft>
                  <a:spcPct val="0"/>
                </a:spcAft>
              </a:pPr>
              <a:endParaRPr lang="zh-CN" altLang="en-US" sz="1600" dirty="0">
                <a:solidFill>
                  <a:prstClr val="white"/>
                </a:solidFill>
                <a:latin typeface="微软雅黑" panose="020B0503020204020204" charset="-122"/>
              </a:endParaRPr>
            </a:p>
          </p:txBody>
        </p:sp>
        <p:sp>
          <p:nvSpPr>
            <p:cNvPr id="22" name="矩形 21"/>
            <p:cNvSpPr/>
            <p:nvPr/>
          </p:nvSpPr>
          <p:spPr>
            <a:xfrm>
              <a:off x="2652042" y="3039561"/>
              <a:ext cx="54101" cy="1008112"/>
            </a:xfrm>
            <a:prstGeom prst="rect">
              <a:avLst/>
            </a:prstGeom>
            <a:solidFill>
              <a:schemeClr val="bg1">
                <a:alpha val="62000"/>
              </a:schemeClr>
            </a:solidFill>
            <a:ln>
              <a:noFill/>
            </a:ln>
          </p:spPr>
          <p:txBody>
            <a:bodyPr vert="horz" wrap="square" lIns="91440" tIns="45720" rIns="91440" bIns="45720" numCol="1" anchor="ctr" anchorCtr="1" compatLnSpc="1"/>
            <a:lstStyle/>
            <a:p>
              <a:pPr fontAlgn="base">
                <a:spcBef>
                  <a:spcPct val="0"/>
                </a:spcBef>
                <a:spcAft>
                  <a:spcPct val="0"/>
                </a:spcAft>
              </a:pPr>
              <a:endParaRPr lang="zh-CN" altLang="en-US" sz="1600">
                <a:solidFill>
                  <a:prstClr val="white"/>
                </a:solidFill>
                <a:latin typeface="微软雅黑" panose="020B0503020204020204" charset="-122"/>
              </a:endParaRPr>
            </a:p>
          </p:txBody>
        </p:sp>
      </p:grpSp>
      <p:sp>
        <p:nvSpPr>
          <p:cNvPr id="4" name="文本占位符 3"/>
          <p:cNvSpPr>
            <a:spLocks noGrp="1"/>
          </p:cNvSpPr>
          <p:nvPr>
            <p:ph type="body" sz="quarter" idx="10" hasCustomPrompt="1"/>
          </p:nvPr>
        </p:nvSpPr>
        <p:spPr>
          <a:xfrm>
            <a:off x="3695700" y="3735657"/>
            <a:ext cx="8303683" cy="788671"/>
          </a:xfrm>
        </p:spPr>
        <p:txBody>
          <a:bodyPr>
            <a:normAutofit/>
          </a:bodyPr>
          <a:lstStyle>
            <a:lvl1pPr marL="0" indent="0">
              <a:buNone/>
              <a:defRPr sz="3735" b="1">
                <a:solidFill>
                  <a:schemeClr val="bg1"/>
                </a:solidFill>
              </a:defRPr>
            </a:lvl1pPr>
          </a:lstStyle>
          <a:p>
            <a:pPr lvl="0"/>
            <a:r>
              <a:rPr lang="zh-CN" altLang="en-US" dirty="0"/>
              <a:t>标题</a:t>
            </a:r>
            <a:endParaRPr lang="en-US" altLang="zh-CN" dirty="0"/>
          </a:p>
        </p:txBody>
      </p:sp>
      <p:sp>
        <p:nvSpPr>
          <p:cNvPr id="7" name="文本占位符 6"/>
          <p:cNvSpPr>
            <a:spLocks noGrp="1"/>
          </p:cNvSpPr>
          <p:nvPr>
            <p:ph type="body" sz="quarter" idx="11" hasCustomPrompt="1"/>
          </p:nvPr>
        </p:nvSpPr>
        <p:spPr>
          <a:xfrm>
            <a:off x="3695700" y="4407731"/>
            <a:ext cx="8303683" cy="575733"/>
          </a:xfrm>
        </p:spPr>
        <p:txBody>
          <a:bodyPr>
            <a:normAutofit/>
          </a:bodyPr>
          <a:lstStyle>
            <a:lvl1pPr marL="0" indent="0">
              <a:buNone/>
              <a:defRPr sz="1865" baseline="0">
                <a:solidFill>
                  <a:schemeClr val="bg1"/>
                </a:solidFill>
              </a:defRPr>
            </a:lvl1pPr>
          </a:lstStyle>
          <a:p>
            <a:pPr lvl="0"/>
            <a:r>
              <a:rPr lang="zh-CN" altLang="en-US" dirty="0"/>
              <a:t>副标题</a:t>
            </a:r>
            <a:endParaRPr lang="zh-CN" altLang="en-US" dirty="0"/>
          </a:p>
        </p:txBody>
      </p:sp>
    </p:spTree>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8.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jpe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6.jpe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17.jpe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21.jpe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23.jpe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8.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7.jpe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686810" y="3954145"/>
            <a:ext cx="3831590" cy="788670"/>
          </a:xfrm>
        </p:spPr>
        <p:txBody>
          <a:bodyPr>
            <a:normAutofit lnSpcReduction="10000"/>
          </a:bodyPr>
          <a:lstStyle/>
          <a:p>
            <a:pPr algn="l"/>
            <a:r>
              <a:rPr lang="zh-CN" altLang="en-US" dirty="0">
                <a:latin typeface="+mn-lt"/>
                <a:ea typeface="+mn-ea"/>
                <a:cs typeface="+mn-ea"/>
                <a:sym typeface="+mn-lt"/>
              </a:rPr>
              <a:t>网络爬虫</a:t>
            </a:r>
            <a:r>
              <a:rPr lang="zh-CN" altLang="en-US" dirty="0">
                <a:latin typeface="+mn-lt"/>
                <a:ea typeface="+mn-ea"/>
                <a:cs typeface="+mn-ea"/>
                <a:sym typeface="+mn-lt"/>
              </a:rPr>
              <a:t>技术</a:t>
            </a:r>
            <a:endParaRPr lang="zh-CN" altLang="en-US" dirty="0">
              <a:latin typeface="+mn-lt"/>
              <a:ea typeface="+mn-ea"/>
              <a:cs typeface="+mn-ea"/>
              <a:sym typeface="+mn-lt"/>
            </a:endParaRPr>
          </a:p>
        </p:txBody>
      </p:sp>
      <p:pic>
        <p:nvPicPr>
          <p:cNvPr id="13" name="图片 12"/>
          <p:cNvPicPr>
            <a:picLocks noChangeAspect="1"/>
          </p:cNvPicPr>
          <p:nvPr/>
        </p:nvPicPr>
        <p:blipFill>
          <a:blip r:embed="rId1"/>
          <a:stretch>
            <a:fillRect/>
          </a:stretch>
        </p:blipFill>
        <p:spPr>
          <a:xfrm>
            <a:off x="10650855" y="257175"/>
            <a:ext cx="1162050" cy="55245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26845"/>
            <a:ext cx="11249025" cy="1198880"/>
          </a:xfrm>
          <a:prstGeom prst="rect">
            <a:avLst/>
          </a:prstGeom>
          <a:noFill/>
        </p:spPr>
        <p:txBody>
          <a:bodyPr wrap="square" rtlCol="0" anchor="t">
            <a:spAutoFit/>
          </a:bodyPr>
          <a:p>
            <a:pPr indent="457200"/>
            <a:r>
              <a:rPr lang="zh-CN" altLang="en-US"/>
              <a:t>源代码中包含了两个链接，一个通过 CSS 隐藏，另一个是可见的。另外，form表单内也隐含了两个字段。碰到这类场景，应该怎么去避免爬虫程序掉入蜜罐圈套内呢？可以通过分析提交的数据；分析链接的构成；也可以通过 Selenium实现。以下例子将通过 Selenium获取访问页面的内容，然后使用is_displayed()区分页面上的可见元素与隐含元素，从而过滤隐含元素，以下是代码实例：</a:t>
            </a:r>
            <a:endParaRPr lang="zh-CN" altLang="en-US"/>
          </a:p>
        </p:txBody>
      </p:sp>
      <p:sp>
        <p:nvSpPr>
          <p:cNvPr id="3" name="文本框 2"/>
          <p:cNvSpPr txBox="1"/>
          <p:nvPr/>
        </p:nvSpPr>
        <p:spPr>
          <a:xfrm>
            <a:off x="608330" y="2625725"/>
            <a:ext cx="8413750" cy="4246245"/>
          </a:xfrm>
          <a:prstGeom prst="rect">
            <a:avLst/>
          </a:prstGeom>
          <a:solidFill>
            <a:srgbClr val="D9D9D9"/>
          </a:solidFill>
        </p:spPr>
        <p:txBody>
          <a:bodyPr wrap="square" rtlCol="0" anchor="t">
            <a:spAutoFit/>
          </a:bodyPr>
          <a:p>
            <a:r>
              <a:rPr lang="zh-CN" altLang="en-US"/>
              <a:t>from selenium.webdriver import Chrome</a:t>
            </a:r>
            <a:endParaRPr lang="zh-CN" altLang="en-US"/>
          </a:p>
          <a:p>
            <a:r>
              <a:rPr lang="zh-CN" altLang="en-US"/>
              <a:t>from selenium.webdriver.chrome.options import Options</a:t>
            </a:r>
            <a:endParaRPr lang="zh-CN" altLang="en-US"/>
          </a:p>
          <a:p>
            <a:r>
              <a:rPr lang="zh-CN" altLang="en-US"/>
              <a:t>from selenium.webdriver.common.by import By</a:t>
            </a:r>
            <a:endParaRPr lang="zh-CN" altLang="en-US"/>
          </a:p>
          <a:p>
            <a:r>
              <a:rPr lang="zh-CN" altLang="en-US"/>
              <a:t> </a:t>
            </a:r>
            <a:endParaRPr lang="zh-CN" altLang="en-US"/>
          </a:p>
          <a:p>
            <a:r>
              <a:rPr lang="zh-CN" altLang="en-US"/>
              <a:t># 创建一个参数对象，用来控制Chrome以无界面模式打开</a:t>
            </a:r>
            <a:endParaRPr lang="zh-CN" altLang="en-US"/>
          </a:p>
          <a:p>
            <a:r>
              <a:rPr lang="zh-CN" altLang="en-US"/>
              <a:t>chromeOption = Options()</a:t>
            </a:r>
            <a:endParaRPr lang="zh-CN" altLang="en-US"/>
          </a:p>
          <a:p>
            <a:r>
              <a:rPr lang="zh-CN" altLang="en-US"/>
              <a:t>chromeOption.add_argument('--headless')</a:t>
            </a:r>
            <a:endParaRPr lang="zh-CN" altLang="en-US"/>
          </a:p>
          <a:p>
            <a:r>
              <a:rPr lang="zh-CN" altLang="en-US"/>
              <a:t>chromeOption.add_argument('--disable-gpu')</a:t>
            </a:r>
            <a:endParaRPr lang="zh-CN" altLang="en-US"/>
          </a:p>
          <a:p>
            <a:r>
              <a:rPr lang="zh-CN" altLang="en-US"/>
              <a:t> </a:t>
            </a:r>
            <a:endParaRPr lang="zh-CN" altLang="en-US"/>
          </a:p>
          <a:p>
            <a:r>
              <a:rPr lang="zh-CN" altLang="en-US"/>
              <a:t># 1.通过selenium.webdriver创建Chrome浏览器对象,加入无界面参数</a:t>
            </a:r>
            <a:endParaRPr lang="zh-CN" altLang="en-US"/>
          </a:p>
          <a:p>
            <a:r>
              <a:rPr lang="zh-CN" altLang="en-US"/>
              <a:t>webBrowser = Chrome(options=chromeOption)</a:t>
            </a:r>
            <a:endParaRPr lang="zh-CN" altLang="en-US"/>
          </a:p>
          <a:p>
            <a:r>
              <a:rPr lang="zh-CN" altLang="en-US"/>
              <a:t># 2.访问网站</a:t>
            </a:r>
            <a:endParaRPr lang="zh-CN" altLang="en-US"/>
          </a:p>
          <a:p>
            <a:r>
              <a:rPr lang="zh-CN" altLang="en-US"/>
              <a:t>webBrowser.get('http://www.techlabplt.com:8080/BD-PC/css.html')</a:t>
            </a:r>
            <a:endParaRPr lang="zh-CN" altLang="en-US"/>
          </a:p>
          <a:p>
            <a:r>
              <a:rPr lang="zh-CN" altLang="en-US"/>
              <a:t># 3.通过xpath先获取整块数据区域</a:t>
            </a:r>
            <a:endParaRPr lang="zh-CN" altLang="en-US"/>
          </a:p>
          <a:p>
            <a:r>
              <a:rPr lang="zh-CN" altLang="en-US"/>
              <a:t>data = webBrowser.find_element(by=By.xpath, value='/html/body/div[3]/div')</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过滤隐含</a:t>
            </a:r>
            <a:r>
              <a:rPr lang="zh-CN" altLang="en-US" sz="2800" spc="150">
                <a:solidFill>
                  <a:schemeClr val="tx1">
                    <a:lumMod val="65000"/>
                    <a:lumOff val="35000"/>
                  </a:schemeClr>
                </a:solidFill>
                <a:latin typeface="+mn-lt"/>
                <a:ea typeface="+mn-ea"/>
                <a:cs typeface="+mn-cs"/>
                <a:sym typeface="+mn-ea"/>
              </a:rPr>
              <a:t>元素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449705"/>
            <a:ext cx="9616440" cy="3138170"/>
          </a:xfrm>
          <a:prstGeom prst="rect">
            <a:avLst/>
          </a:prstGeom>
          <a:solidFill>
            <a:srgbClr val="D9D9D9"/>
          </a:solidFill>
        </p:spPr>
        <p:txBody>
          <a:bodyPr wrap="square" rtlCol="0" anchor="t">
            <a:spAutoFit/>
          </a:bodyPr>
          <a:p>
            <a:r>
              <a:rPr lang="zh-CN" altLang="en-US"/>
              <a:t># 4.获取a标签数据</a:t>
            </a:r>
            <a:endParaRPr lang="zh-CN" altLang="en-US"/>
          </a:p>
          <a:p>
            <a:r>
              <a:rPr lang="zh-CN" altLang="en-US"/>
              <a:t>aLinks = data.find_elements(by=By.TAG_NAME, value='a')</a:t>
            </a:r>
            <a:endParaRPr lang="zh-CN" altLang="en-US"/>
          </a:p>
          <a:p>
            <a:r>
              <a:rPr lang="zh-CN" altLang="en-US"/>
              <a:t># 5.循环遍历，发现隐藏链接输出。</a:t>
            </a:r>
            <a:endParaRPr lang="zh-CN" altLang="en-US"/>
          </a:p>
          <a:p>
            <a:r>
              <a:rPr lang="zh-CN" altLang="en-US"/>
              <a:t>for a in aLinks:</a:t>
            </a:r>
            <a:endParaRPr lang="zh-CN" altLang="en-US"/>
          </a:p>
          <a:p>
            <a:r>
              <a:rPr lang="zh-CN" altLang="en-US"/>
              <a:t>    if not a.is_displayed():</a:t>
            </a:r>
            <a:endParaRPr lang="zh-CN" altLang="en-US"/>
          </a:p>
          <a:p>
            <a:r>
              <a:rPr lang="zh-CN" altLang="en-US"/>
              <a:t>        print("此链接:" + a.get_attribute("href") + "为隐藏链接，可能存在问题！")</a:t>
            </a:r>
            <a:endParaRPr lang="zh-CN" altLang="en-US"/>
          </a:p>
          <a:p>
            <a:r>
              <a:rPr lang="zh-CN" altLang="en-US"/>
              <a:t># 6.获取表单数据</a:t>
            </a:r>
            <a:endParaRPr lang="zh-CN" altLang="en-US"/>
          </a:p>
          <a:p>
            <a:r>
              <a:rPr lang="zh-CN" altLang="en-US"/>
              <a:t>inputs = data.find_elements(by=By.TAG_NAME, value='input')</a:t>
            </a:r>
            <a:endParaRPr lang="zh-CN" altLang="en-US"/>
          </a:p>
          <a:p>
            <a:r>
              <a:rPr lang="zh-CN" altLang="en-US"/>
              <a:t>for inputBox in inputs:</a:t>
            </a:r>
            <a:endParaRPr lang="zh-CN" altLang="en-US"/>
          </a:p>
          <a:p>
            <a:r>
              <a:rPr lang="zh-CN" altLang="en-US"/>
              <a:t>    if not inputBox.is_displayed():</a:t>
            </a:r>
            <a:endParaRPr lang="zh-CN" altLang="en-US"/>
          </a:p>
          <a:p>
            <a:r>
              <a:rPr lang="zh-CN" altLang="en-US"/>
              <a:t>        print("此输入框:" + inputBox.get_attribute("name") + "为隐藏输入框，可能存在问题！")</a:t>
            </a:r>
            <a:endParaRPr lang="zh-CN" altLang="en-US"/>
          </a:p>
        </p:txBody>
      </p:sp>
      <p:pic>
        <p:nvPicPr>
          <p:cNvPr id="109491599" name="图片 3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5006340"/>
            <a:ext cx="5595620" cy="1797685"/>
          </a:xfrm>
          <a:prstGeom prst="rect">
            <a:avLst/>
          </a:prstGeom>
          <a:noFill/>
          <a:ln>
            <a:noFill/>
          </a:ln>
        </p:spPr>
      </p:pic>
      <p:sp>
        <p:nvSpPr>
          <p:cNvPr id="3" name="文本框 2"/>
          <p:cNvSpPr txBox="1"/>
          <p:nvPr/>
        </p:nvSpPr>
        <p:spPr>
          <a:xfrm>
            <a:off x="699135" y="4632325"/>
            <a:ext cx="2408555" cy="368300"/>
          </a:xfrm>
          <a:prstGeom prst="rect">
            <a:avLst/>
          </a:prstGeom>
          <a:noFill/>
        </p:spPr>
        <p:txBody>
          <a:bodyPr wrap="square" rtlCol="0">
            <a:spAutoFit/>
          </a:bodyPr>
          <a:p>
            <a:r>
              <a:rPr lang="zh-CN" altLang="en-US"/>
              <a:t>运行</a:t>
            </a:r>
            <a:r>
              <a:rPr lang="en-US" altLang="zh-CN"/>
              <a:t> </a:t>
            </a:r>
            <a:r>
              <a:rPr lang="zh-CN" altLang="en-US"/>
              <a:t>结果如下</a:t>
            </a:r>
            <a:r>
              <a:rPr lang="zh-CN" altLang="en-US"/>
              <a:t>所示：</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过滤隐含</a:t>
            </a:r>
            <a:r>
              <a:rPr lang="zh-CN" altLang="en-US" sz="2800" spc="150">
                <a:solidFill>
                  <a:schemeClr val="tx1">
                    <a:lumMod val="65000"/>
                    <a:lumOff val="35000"/>
                  </a:schemeClr>
                </a:solidFill>
                <a:latin typeface="+mn-lt"/>
                <a:ea typeface="+mn-ea"/>
                <a:cs typeface="+mn-cs"/>
                <a:sym typeface="+mn-ea"/>
              </a:rPr>
              <a:t>元素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7203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98215" y="3130550"/>
            <a:ext cx="5042535" cy="829945"/>
          </a:xfrm>
          <a:prstGeom prst="rect">
            <a:avLst/>
          </a:prstGeom>
          <a:noFill/>
        </p:spPr>
        <p:txBody>
          <a:bodyPr wrap="square" rtlCol="0">
            <a:spAutoFit/>
          </a:bodyPr>
          <a:p>
            <a:r>
              <a:rPr lang="zh-CN" altLang="en-US" sz="4800" b="1"/>
              <a:t>任务</a:t>
            </a:r>
            <a:r>
              <a:rPr lang="en-US" altLang="zh-CN" sz="4800" b="1"/>
              <a:t>5.3   IP</a:t>
            </a:r>
            <a:r>
              <a:rPr lang="zh-CN" altLang="en-US" sz="4800" b="1"/>
              <a:t>限制</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限制</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1083310" cy="12065"/>
          </a:xfrm>
          <a:prstGeom prst="line">
            <a:avLst/>
          </a:prstGeom>
          <a:ln w="19050"/>
        </p:spPr>
        <p:style>
          <a:lnRef idx="1">
            <a:schemeClr val="dk1"/>
          </a:lnRef>
          <a:fillRef idx="0">
            <a:schemeClr val="dk1"/>
          </a:fillRef>
          <a:effectRef idx="0">
            <a:schemeClr val="dk1"/>
          </a:effectRef>
          <a:fontRef idx="minor">
            <a:schemeClr val="tx1"/>
          </a:fontRef>
        </p:style>
      </p:cxnSp>
      <p:sp>
        <p:nvSpPr>
          <p:cNvPr id="4"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648460"/>
            <a:ext cx="11189970" cy="5154930"/>
          </a:xfrm>
          <a:prstGeom prst="rect">
            <a:avLst/>
          </a:prstGeom>
          <a:noFill/>
        </p:spPr>
        <p:txBody>
          <a:bodyPr wrap="square" rtlCol="0">
            <a:noAutofit/>
          </a:bodyPr>
          <a:p>
            <a:r>
              <a:rPr lang="zh-CN" altLang="en-US" b="1"/>
              <a:t>知识</a:t>
            </a:r>
            <a:r>
              <a:rPr lang="zh-CN" altLang="en-US" b="1"/>
              <a:t>储备：</a:t>
            </a:r>
            <a:endParaRPr lang="zh-CN" altLang="en-US" b="1"/>
          </a:p>
          <a:p>
            <a:pPr marL="285750" indent="-285750" algn="l">
              <a:lnSpc>
                <a:spcPct val="220000"/>
              </a:lnSpc>
              <a:spcBef>
                <a:spcPts val="0"/>
              </a:spcBef>
              <a:spcAft>
                <a:spcPts val="600"/>
              </a:spcAft>
              <a:buClrTx/>
              <a:buSzTx/>
              <a:buFont typeface="Arial" panose="020B0604020202020204" pitchFamily="34" charset="0"/>
              <a:buChar char="•"/>
            </a:pPr>
            <a:r>
              <a:rPr lang="zh-CN" altLang="en-US" b="1"/>
              <a:t></a:t>
            </a: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了解代理 IP 的基本概念和作用，理解使用代理 IP 可以隐藏真实 IP 地址，通过中间代理服务器来进行网络通信，以规避网站对单个 IP 的请求次数限制；</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了解获取代理 IP 的途径，包括免费代理 IP 网站、免费代理 IP 服务、自建代理 IP 池等。具备选择合适的代理 IP 来源，并能获取有效和可靠的代理 IP 的能力；</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sym typeface="+mn-ea"/>
              </a:rPr>
              <a:t>  掌握如何在 Web 爬虫中使用代理 IP，包括设置代理 IP 的请求头、配置代理 IP 到爬虫框架中等。能够将代 IP 应用于爬虫项目中，建立与目标网站之间的代理通道；</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sym typeface="+mn-ea"/>
              </a:rPr>
              <a:t>了解如何验证代理 IP 的可用性和匿名性，包括连接速度、响应正常性、匿名程度等指标的判断与评估。具备筛选出可靠和高效的代理IP，提高爬取成功率；</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sym typeface="+mn-ea"/>
              </a:rPr>
              <a:t>了解代理 IP 的管理方法，包括定期检查代理 IP 的可用性、丢弃无效 IP、更新和更换代理 IP 等。</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378585"/>
            <a:ext cx="11249025" cy="2306955"/>
          </a:xfrm>
          <a:prstGeom prst="rect">
            <a:avLst/>
          </a:prstGeom>
          <a:noFill/>
        </p:spPr>
        <p:txBody>
          <a:bodyPr wrap="square" rtlCol="0" anchor="t">
            <a:spAutoFit/>
          </a:bodyPr>
          <a:p>
            <a:pPr indent="457200"/>
            <a:r>
              <a:rPr lang="zh-CN" altLang="en-US"/>
              <a:t>在使用爬虫程序爬取网站数据的时候，大部分网站服务提供者都有一定的反爬措施。有些网站会限制账号，</a:t>
            </a:r>
            <a:r>
              <a:rPr lang="zh-CN" altLang="en-US"/>
              <a:t>有一些会限制每个 IP 的访问速度或访问次数。一般由以下两种方式实现此功能：</a:t>
            </a:r>
            <a:endParaRPr lang="zh-CN" altLang="en-US"/>
          </a:p>
          <a:p>
            <a:pPr indent="457200"/>
            <a:endParaRPr lang="en-US" altLang="zh-CN"/>
          </a:p>
          <a:p>
            <a:pPr indent="457200"/>
            <a:r>
              <a:rPr lang="en-US" altLang="zh-CN"/>
              <a:t>1</a:t>
            </a:r>
            <a:r>
              <a:rPr lang="zh-CN" altLang="en-US"/>
              <a:t>、非固定IP地址上网方式；相对比较经济，适用于获取数据量不大的情况下。比如申请ADSL上网方式，每隔一段时间重新拨号，从而实现IP地址的不断更新。</a:t>
            </a:r>
            <a:endParaRPr lang="zh-CN" altLang="en-US"/>
          </a:p>
          <a:p>
            <a:pPr indent="457200"/>
            <a:endParaRPr lang="zh-CN" altLang="en-US"/>
          </a:p>
          <a:p>
            <a:pPr indent="457200"/>
            <a:r>
              <a:rPr lang="en-US" altLang="zh-CN"/>
              <a:t>2</a:t>
            </a:r>
            <a:r>
              <a:rPr lang="zh-CN" altLang="en-US"/>
              <a:t>、代理 IP方式；适用于获取数据量大的情况下。比如使用网上提供的代理IP池去访问目标网站服务器，此时网站服务器所看到的访问地址是来自于代理IP池的地址。</a:t>
            </a:r>
            <a:endParaRPr lang="zh-CN" altLang="en-US"/>
          </a:p>
        </p:txBody>
      </p:sp>
      <p:sp>
        <p:nvSpPr>
          <p:cNvPr id="3" name="文本框 2"/>
          <p:cNvSpPr txBox="1"/>
          <p:nvPr/>
        </p:nvSpPr>
        <p:spPr>
          <a:xfrm>
            <a:off x="608330" y="3818890"/>
            <a:ext cx="11249025" cy="645160"/>
          </a:xfrm>
          <a:prstGeom prst="rect">
            <a:avLst/>
          </a:prstGeom>
          <a:noFill/>
        </p:spPr>
        <p:txBody>
          <a:bodyPr wrap="square" rtlCol="0" anchor="t">
            <a:spAutoFit/>
          </a:bodyPr>
          <a:p>
            <a:pPr indent="457200"/>
            <a:r>
              <a:rPr lang="zh-CN" altLang="en-US"/>
              <a:t>如何去找到代理服务器呢？搜索网站并输入关键字‘代理IP’即可找到。如下图所示</a:t>
            </a:r>
            <a:r>
              <a:rPr lang="zh-CN" altLang="en-US"/>
              <a:t>网站，可以提供免费或付费代理。</a:t>
            </a:r>
            <a:endParaRPr lang="zh-CN" altLang="en-US"/>
          </a:p>
        </p:txBody>
      </p:sp>
      <p:pic>
        <p:nvPicPr>
          <p:cNvPr id="947873456" name="图片 4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244850" y="4384675"/>
            <a:ext cx="5278120" cy="2419350"/>
          </a:xfrm>
          <a:prstGeom prst="rect">
            <a:avLst/>
          </a:prstGeom>
          <a:noFill/>
          <a:ln>
            <a:noFill/>
          </a:ln>
        </p:spPr>
      </p:pic>
      <p:sp>
        <p:nvSpPr>
          <p:cNvPr id="8"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限制</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301750"/>
            <a:ext cx="108331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367155"/>
            <a:ext cx="6096000" cy="368300"/>
          </a:xfrm>
          <a:prstGeom prst="rect">
            <a:avLst/>
          </a:prstGeom>
          <a:noFill/>
        </p:spPr>
        <p:txBody>
          <a:bodyPr wrap="square" rtlCol="0" anchor="t">
            <a:spAutoFit/>
          </a:bodyPr>
          <a:p>
            <a:r>
              <a:rPr lang="zh-CN" altLang="en-US"/>
              <a:t>下列代码，将通过查找免费代理IP，来建立代理IP池。</a:t>
            </a:r>
            <a:endParaRPr lang="zh-CN" altLang="en-US"/>
          </a:p>
        </p:txBody>
      </p:sp>
      <p:sp>
        <p:nvSpPr>
          <p:cNvPr id="3" name="文本框 2"/>
          <p:cNvSpPr txBox="1"/>
          <p:nvPr/>
        </p:nvSpPr>
        <p:spPr>
          <a:xfrm>
            <a:off x="640715" y="1941195"/>
            <a:ext cx="7420610" cy="4523105"/>
          </a:xfrm>
          <a:prstGeom prst="rect">
            <a:avLst/>
          </a:prstGeom>
          <a:solidFill>
            <a:srgbClr val="D9D9D9"/>
          </a:solidFill>
        </p:spPr>
        <p:txBody>
          <a:bodyPr wrap="square" rtlCol="0" anchor="t">
            <a:spAutoFit/>
          </a:bodyPr>
          <a:p>
            <a:r>
              <a:rPr lang="zh-CN" altLang="en-US"/>
              <a:t>import requests</a:t>
            </a:r>
            <a:endParaRPr lang="zh-CN" altLang="en-US"/>
          </a:p>
          <a:p>
            <a:r>
              <a:rPr lang="zh-CN" altLang="en-US"/>
              <a:t>from lxml import etree</a:t>
            </a:r>
            <a:endParaRPr lang="zh-CN" altLang="en-US"/>
          </a:p>
          <a:p>
            <a:r>
              <a:rPr lang="zh-CN" altLang="en-US"/>
              <a:t># 用于存放从网站上抓取到的所有ip地址；</a:t>
            </a:r>
            <a:endParaRPr lang="zh-CN" altLang="en-US"/>
          </a:p>
          <a:p>
            <a:r>
              <a:rPr lang="zh-CN" altLang="en-US"/>
              <a:t>all_ip_list = []</a:t>
            </a:r>
            <a:endParaRPr lang="zh-CN" altLang="en-US"/>
          </a:p>
          <a:p>
            <a:r>
              <a:rPr lang="zh-CN" altLang="en-US"/>
              <a:t># 用于存放通过检测ip后可以使用的ip地址；</a:t>
            </a:r>
            <a:endParaRPr lang="zh-CN" altLang="en-US"/>
          </a:p>
          <a:p>
            <a:r>
              <a:rPr lang="zh-CN" altLang="en-US"/>
              <a:t>available_ip_list = []</a:t>
            </a:r>
            <a:endParaRPr lang="zh-CN" altLang="en-US"/>
          </a:p>
          <a:p>
            <a:r>
              <a:rPr lang="zh-CN" altLang="en-US"/>
              <a:t># 设置一个请求头来伪装成浏览器；</a:t>
            </a:r>
            <a:endParaRPr lang="zh-CN" altLang="en-US"/>
          </a:p>
          <a:p>
            <a:r>
              <a:rPr lang="zh-CN" altLang="en-US"/>
              <a:t>def request_header():</a:t>
            </a:r>
            <a:endParaRPr lang="zh-CN" altLang="en-US"/>
          </a:p>
          <a:p>
            <a:r>
              <a:rPr lang="zh-CN" altLang="en-US"/>
              <a:t>    headers = {# 'User-Agent': UserAgent().random #常见浏览器的请求头伪装（如：火狐,谷歌）</a:t>
            </a:r>
            <a:endParaRPr lang="zh-CN" altLang="en-US"/>
          </a:p>
          <a:p>
            <a:r>
              <a:rPr lang="zh-CN" altLang="en-US"/>
              <a:t>        'User-Agent': 'Mozilla/5.0 (Windows NT 10.0; Win64; x64) AppleWebKit/537.36 (KHTML, like Gecko) Chrome/107.0.0.0 Safari/537.36' }</a:t>
            </a:r>
            <a:endParaRPr lang="zh-CN" altLang="en-US"/>
          </a:p>
          <a:p>
            <a:r>
              <a:rPr lang="zh-CN" altLang="en-US"/>
              <a:t>    return headers</a:t>
            </a:r>
            <a:endParaRPr lang="zh-CN" altLang="en-US"/>
          </a:p>
          <a:p>
            <a:r>
              <a:rPr lang="zh-CN" altLang="en-US"/>
              <a:t># 检测ip是否可以使用</a:t>
            </a:r>
            <a:endParaRPr lang="zh-CN" altLang="en-US"/>
          </a:p>
          <a:p>
            <a:r>
              <a:rPr lang="zh-CN" altLang="en-US"/>
              <a:t>def check_ip(proxy): </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建立代理</a:t>
            </a:r>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236980"/>
            <a:ext cx="7226300" cy="5631180"/>
          </a:xfrm>
          <a:prstGeom prst="rect">
            <a:avLst/>
          </a:prstGeom>
          <a:solidFill>
            <a:srgbClr val="D9D9D9"/>
          </a:solidFill>
        </p:spPr>
        <p:txBody>
          <a:bodyPr wrap="square" rtlCol="0" anchor="t">
            <a:spAutoFit/>
          </a:bodyPr>
          <a:p>
            <a:r>
              <a:rPr lang="zh-CN" altLang="en-US">
                <a:sym typeface="+mn-ea"/>
              </a:rPr>
              <a:t># 构建代理ip</a:t>
            </a:r>
            <a:endParaRPr lang="zh-CN" altLang="en-US"/>
          </a:p>
          <a:p>
            <a:r>
              <a:rPr lang="zh-CN" altLang="en-US">
                <a:sym typeface="+mn-ea"/>
              </a:rPr>
              <a:t>    proxies = {</a:t>
            </a:r>
            <a:r>
              <a:rPr lang="en-US" altLang="zh-CN">
                <a:sym typeface="+mn-ea"/>
              </a:rPr>
              <a:t>  </a:t>
            </a:r>
            <a:r>
              <a:rPr lang="zh-CN" altLang="en-US">
                <a:sym typeface="+mn-ea"/>
              </a:rPr>
              <a:t> "http": "http://" + proxy,</a:t>
            </a:r>
            <a:endParaRPr lang="zh-CN" altLang="en-US"/>
          </a:p>
          <a:p>
            <a:r>
              <a:rPr lang="zh-CN" altLang="en-US">
                <a:sym typeface="+mn-ea"/>
              </a:rPr>
              <a:t>       </a:t>
            </a:r>
            <a:r>
              <a:rPr lang="en-US" altLang="zh-CN">
                <a:sym typeface="+mn-ea"/>
              </a:rPr>
              <a:t>                 </a:t>
            </a:r>
            <a:r>
              <a:rPr lang="zh-CN" altLang="en-US">
                <a:sym typeface="+mn-ea"/>
              </a:rPr>
              <a:t>"https": "https://" + proxy,}</a:t>
            </a:r>
            <a:endParaRPr lang="zh-CN" altLang="en-US"/>
          </a:p>
          <a:p>
            <a:r>
              <a:rPr lang="zh-CN" altLang="en-US">
                <a:sym typeface="+mn-ea"/>
              </a:rPr>
              <a:t>    try:</a:t>
            </a:r>
            <a:endParaRPr lang="zh-CN" altLang="en-US"/>
          </a:p>
          <a:p>
            <a:r>
              <a:rPr lang="zh-CN" altLang="en-US">
                <a:sym typeface="+mn-ea"/>
              </a:rPr>
              <a:t>        # 通过代理访问测试网站，设置timeout，使响应等待2s</a:t>
            </a:r>
            <a:endParaRPr lang="zh-CN" altLang="en-US"/>
          </a:p>
          <a:p>
            <a:r>
              <a:rPr lang="zh-CN" altLang="en-US">
                <a:sym typeface="+mn-ea"/>
              </a:rPr>
              <a:t>        response = requests.get(url='http://www.techlabplt.com/', headers=request_header(), proxies=proxies, timeout=2)</a:t>
            </a:r>
            <a:endParaRPr lang="zh-CN" altLang="en-US"/>
          </a:p>
          <a:p>
            <a:r>
              <a:rPr lang="zh-CN" altLang="en-US">
                <a:sym typeface="+mn-ea"/>
              </a:rPr>
              <a:t>        response.close()</a:t>
            </a:r>
            <a:endParaRPr lang="zh-CN" altLang="en-US"/>
          </a:p>
          <a:p>
            <a:r>
              <a:rPr lang="zh-CN" altLang="en-US">
                <a:sym typeface="+mn-ea"/>
              </a:rPr>
              <a:t>        if response.status_code == 200:</a:t>
            </a:r>
            <a:endParaRPr lang="zh-CN" altLang="en-US"/>
          </a:p>
          <a:p>
            <a:r>
              <a:rPr lang="zh-CN" altLang="en-US">
                <a:sym typeface="+mn-ea"/>
              </a:rPr>
              <a:t>            available_ip_list.append(proxy)</a:t>
            </a:r>
            <a:endParaRPr lang="zh-CN" altLang="en-US"/>
          </a:p>
          <a:p>
            <a:r>
              <a:rPr lang="zh-CN" altLang="en-US">
                <a:sym typeface="+mn-ea"/>
              </a:rPr>
              <a:t>            print(proxy, '可以使用!')</a:t>
            </a:r>
            <a:endParaRPr lang="zh-CN" altLang="en-US"/>
          </a:p>
          <a:p>
            <a:r>
              <a:rPr lang="zh-CN" altLang="en-US">
                <a:sym typeface="+mn-ea"/>
              </a:rPr>
              <a:t>        else:</a:t>
            </a:r>
            <a:endParaRPr lang="zh-CN" altLang="en-US"/>
          </a:p>
          <a:p>
            <a:r>
              <a:rPr lang="zh-CN" altLang="en-US">
                <a:sym typeface="+mn-ea"/>
              </a:rPr>
              <a:t>            print(proxy, '超时，此地址无效!')</a:t>
            </a:r>
            <a:endParaRPr lang="zh-CN" altLang="en-US"/>
          </a:p>
          <a:p>
            <a:r>
              <a:rPr lang="zh-CN" altLang="en-US">
                <a:sym typeface="+mn-ea"/>
              </a:rPr>
              <a:t>    except:</a:t>
            </a:r>
            <a:endParaRPr lang="zh-CN" altLang="en-US"/>
          </a:p>
          <a:p>
            <a:r>
              <a:rPr lang="zh-CN" altLang="en-US">
                <a:sym typeface="+mn-ea"/>
              </a:rPr>
              <a:t>        print(proxy, '请求异常,此地址无效!')</a:t>
            </a:r>
            <a:endParaRPr lang="zh-CN" altLang="en-US">
              <a:sym typeface="+mn-ea"/>
            </a:endParaRPr>
          </a:p>
          <a:p>
            <a:r>
              <a:rPr lang="zh-CN" altLang="en-US">
                <a:sym typeface="+mn-ea"/>
              </a:rPr>
              <a:t>def get_available_ips():</a:t>
            </a:r>
            <a:endParaRPr lang="zh-CN" altLang="en-US">
              <a:sym typeface="+mn-ea"/>
            </a:endParaRPr>
          </a:p>
          <a:p>
            <a:r>
              <a:rPr lang="zh-CN" altLang="en-US">
                <a:sym typeface="+mn-ea"/>
              </a:rPr>
              <a:t>    # 爬取测试代理网站上的数据</a:t>
            </a:r>
            <a:endParaRPr lang="zh-CN" altLang="en-US">
              <a:sym typeface="+mn-ea"/>
            </a:endParaRPr>
          </a:p>
          <a:p>
            <a:r>
              <a:rPr lang="zh-CN" altLang="en-US">
                <a:sym typeface="+mn-ea"/>
              </a:rPr>
              <a:t>    response = requests.get(url=f'http://www.techlabplt.com:8080/BD-PC/proxy.html', headers=request_header())</a:t>
            </a:r>
            <a:endParaRPr lang="zh-CN" altLang="en-US">
              <a:sym typeface="+mn-ea"/>
            </a:endParaRPr>
          </a:p>
          <a:p>
            <a:r>
              <a:rPr lang="zh-CN" altLang="en-US">
                <a:sym typeface="+mn-ea"/>
              </a:rPr>
              <a:t>    text = response.text</a:t>
            </a:r>
            <a:endParaRPr lang="zh-CN" altLang="en-US">
              <a:sym typeface="+mn-ea"/>
            </a:endParaRPr>
          </a:p>
        </p:txBody>
      </p:sp>
      <p:sp>
        <p:nvSpPr>
          <p:cNvPr id="4" name="标题 3"/>
          <p:cNvSpPr>
            <a:spLocks noGrp="1"/>
          </p:cNvSpPr>
          <p:nvPr/>
        </p:nvSpPr>
        <p:spPr>
          <a:xfrm>
            <a:off x="608330" y="44450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建立代理</a:t>
            </a:r>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13792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259205"/>
            <a:ext cx="7193280" cy="5544820"/>
          </a:xfrm>
          <a:prstGeom prst="rect">
            <a:avLst/>
          </a:prstGeom>
          <a:solidFill>
            <a:srgbClr val="D9D9D9"/>
          </a:solidFill>
        </p:spPr>
        <p:txBody>
          <a:bodyPr wrap="square" rtlCol="0" anchor="t">
            <a:noAutofit/>
          </a:bodyPr>
          <a:p>
            <a:r>
              <a:rPr lang="zh-CN" altLang="en-US"/>
              <a:t> # 使用xpath解析，提取出数据ip，端口</a:t>
            </a:r>
            <a:endParaRPr lang="zh-CN" altLang="en-US"/>
          </a:p>
          <a:p>
            <a:r>
              <a:rPr lang="zh-CN" altLang="en-US"/>
              <a:t>    html = etree.HTML(text)</a:t>
            </a:r>
            <a:endParaRPr lang="zh-CN" altLang="en-US"/>
          </a:p>
          <a:p>
            <a:r>
              <a:rPr lang="zh-CN" altLang="en-US"/>
              <a:t>    # 通过xpath,获取table内的可用的ip地址，端口等信息</a:t>
            </a:r>
            <a:endParaRPr lang="zh-CN" altLang="en-US"/>
          </a:p>
          <a:p>
            <a:r>
              <a:rPr lang="zh-CN" altLang="en-US"/>
              <a:t>    tr_list = html.xpath('/html/body/div[3]/div[2]/div/div[2]/table/tbody/tr')</a:t>
            </a:r>
            <a:endParaRPr lang="zh-CN" altLang="en-US"/>
          </a:p>
          <a:p>
            <a:r>
              <a:rPr lang="zh-CN" altLang="en-US"/>
              <a:t>    # 循环遍历每一条数据</a:t>
            </a:r>
            <a:endParaRPr lang="zh-CN" altLang="en-US"/>
          </a:p>
          <a:p>
            <a:r>
              <a:rPr lang="zh-CN" altLang="en-US"/>
              <a:t>    for td in tr_list:</a:t>
            </a:r>
            <a:endParaRPr lang="zh-CN" altLang="en-US"/>
          </a:p>
          <a:p>
            <a:r>
              <a:rPr lang="zh-CN" altLang="en-US"/>
              <a:t>        # 获取ip</a:t>
            </a:r>
            <a:endParaRPr lang="zh-CN" altLang="en-US"/>
          </a:p>
          <a:p>
            <a:r>
              <a:rPr lang="zh-CN" altLang="en-US"/>
              <a:t>        ip_ = td.xpath('./td[1]/text()')[0]</a:t>
            </a:r>
            <a:endParaRPr lang="zh-CN" altLang="en-US"/>
          </a:p>
          <a:p>
            <a:r>
              <a:rPr lang="zh-CN" altLang="en-US"/>
              <a:t>        # 获取端口</a:t>
            </a:r>
            <a:endParaRPr lang="zh-CN" altLang="en-US"/>
          </a:p>
          <a:p>
            <a:r>
              <a:rPr lang="zh-CN" altLang="en-US"/>
              <a:t>        port = td.xpath('./td[2]/text()')[0]</a:t>
            </a:r>
            <a:endParaRPr lang="zh-CN" altLang="en-US"/>
          </a:p>
          <a:p>
            <a:r>
              <a:rPr lang="zh-CN" altLang="en-US"/>
              <a:t>        proxy = ip_ + ':' + port</a:t>
            </a:r>
            <a:endParaRPr lang="zh-CN" altLang="en-US"/>
          </a:p>
          <a:p>
            <a:r>
              <a:rPr lang="zh-CN" altLang="en-US"/>
              <a:t>        all_ip_list.append(proxy)</a:t>
            </a:r>
            <a:endParaRPr lang="zh-CN" altLang="en-US"/>
          </a:p>
          <a:p>
            <a:r>
              <a:rPr lang="zh-CN" altLang="en-US"/>
              <a:t>        # 检测获取到的ip是否可以使用</a:t>
            </a:r>
            <a:endParaRPr lang="zh-CN" altLang="en-US"/>
          </a:p>
          <a:p>
            <a:r>
              <a:rPr lang="zh-CN" altLang="en-US"/>
              <a:t>        check_ip(proxy)</a:t>
            </a:r>
            <a:endParaRPr lang="zh-CN" altLang="en-US"/>
          </a:p>
          <a:p>
            <a:r>
              <a:rPr lang="zh-CN" altLang="en-US"/>
              <a:t># 代理地址存储到文件中</a:t>
            </a:r>
            <a:endParaRPr lang="zh-CN" altLang="en-US"/>
          </a:p>
          <a:p>
            <a:r>
              <a:rPr lang="zh-CN" altLang="en-US"/>
              <a:t>def save_file(file_path):</a:t>
            </a:r>
            <a:endParaRPr lang="zh-CN" altLang="en-US"/>
          </a:p>
          <a:p>
            <a:r>
              <a:rPr lang="zh-CN" altLang="en-US"/>
              <a:t>    proxy_file = open(file_path, 'w', encoding='utf-8')</a:t>
            </a:r>
            <a:endParaRPr lang="zh-CN" altLang="en-US"/>
          </a:p>
          <a:p>
            <a:r>
              <a:rPr lang="zh-CN" altLang="en-US"/>
              <a:t>    for ip in available_ip_list:</a:t>
            </a:r>
            <a:endParaRPr lang="zh-CN" altLang="en-US"/>
          </a:p>
          <a:p>
            <a:r>
              <a:rPr lang="zh-CN" altLang="en-US"/>
              <a:t>        proxy_file.write(ip + '\n')</a:t>
            </a:r>
            <a:endParaRPr lang="zh-CN" altLang="en-US"/>
          </a:p>
          <a:p>
            <a:r>
              <a:rPr lang="zh-CN" altLang="en-US"/>
              <a:t>    proxy_file.close()</a:t>
            </a:r>
            <a:endParaRPr lang="zh-CN" altLang="en-US"/>
          </a:p>
          <a:p>
            <a:r>
              <a:rPr lang="zh-CN" altLang="en-US"/>
              <a:t> </a:t>
            </a:r>
            <a:endParaRPr lang="zh-CN" altLang="en-US"/>
          </a:p>
        </p:txBody>
      </p:sp>
      <p:sp>
        <p:nvSpPr>
          <p:cNvPr id="4" name="标题 3"/>
          <p:cNvSpPr>
            <a:spLocks noGrp="1"/>
          </p:cNvSpPr>
          <p:nvPr/>
        </p:nvSpPr>
        <p:spPr>
          <a:xfrm>
            <a:off x="608330" y="38989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建立代理</a:t>
            </a:r>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08331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760855"/>
            <a:ext cx="5720080" cy="2584450"/>
          </a:xfrm>
          <a:prstGeom prst="rect">
            <a:avLst/>
          </a:prstGeom>
          <a:solidFill>
            <a:srgbClr val="D9D9D9"/>
          </a:solidFill>
        </p:spPr>
        <p:txBody>
          <a:bodyPr wrap="square" rtlCol="0" anchor="t">
            <a:spAutoFit/>
          </a:bodyPr>
          <a:p>
            <a:r>
              <a:rPr lang="zh-CN" altLang="en-US"/>
              <a:t># 主程序</a:t>
            </a:r>
            <a:endParaRPr lang="zh-CN" altLang="en-US"/>
          </a:p>
          <a:p>
            <a:r>
              <a:rPr lang="zh-CN" altLang="en-US"/>
              <a:t>if __name__ == '__main__':</a:t>
            </a:r>
            <a:endParaRPr lang="zh-CN" altLang="en-US"/>
          </a:p>
          <a:p>
            <a:r>
              <a:rPr lang="zh-CN" altLang="en-US"/>
              <a:t>    get_available_ips()</a:t>
            </a:r>
            <a:endParaRPr lang="zh-CN" altLang="en-US"/>
          </a:p>
          <a:p>
            <a:r>
              <a:rPr lang="zh-CN" altLang="en-US"/>
              <a:t>    print('爬取已完成！')</a:t>
            </a:r>
            <a:endParaRPr lang="zh-CN" altLang="en-US"/>
          </a:p>
          <a:p>
            <a:r>
              <a:rPr lang="zh-CN" altLang="en-US"/>
              <a:t>    print(f'爬取到的IP地址个数为：{len(all_ip_list)}')</a:t>
            </a:r>
            <a:endParaRPr lang="zh-CN" altLang="en-US"/>
          </a:p>
          <a:p>
            <a:r>
              <a:rPr lang="zh-CN" altLang="en-US"/>
              <a:t>    print(f'可以使用的IP个数为：{len(available_ip_list)}')</a:t>
            </a:r>
            <a:endParaRPr lang="zh-CN" altLang="en-US"/>
          </a:p>
          <a:p>
            <a:r>
              <a:rPr lang="zh-CN" altLang="en-US"/>
              <a:t>    file_path = "C:/lab/proxy.txt";</a:t>
            </a:r>
            <a:endParaRPr lang="zh-CN" altLang="en-US"/>
          </a:p>
          <a:p>
            <a:r>
              <a:rPr lang="zh-CN" altLang="en-US"/>
              <a:t>    save_file(file_path)</a:t>
            </a:r>
            <a:endParaRPr lang="zh-CN" altLang="en-US"/>
          </a:p>
          <a:p>
            <a:r>
              <a:rPr lang="zh-CN" altLang="en-US"/>
              <a:t>    print('代理IP地址列表已保存到：', file_path)</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建立代理</a:t>
            </a:r>
            <a:r>
              <a:rPr lang="en-US" altLang="zh-CN" sz="2800" spc="150">
                <a:solidFill>
                  <a:schemeClr val="tx1">
                    <a:lumMod val="65000"/>
                    <a:lumOff val="35000"/>
                  </a:schemeClr>
                </a:solidFill>
                <a:latin typeface="+mn-lt"/>
                <a:ea typeface="+mn-ea"/>
                <a:cs typeface="+mn-cs"/>
                <a:sym typeface="+mn-ea"/>
              </a:rPr>
              <a:t>ip</a:t>
            </a:r>
            <a:r>
              <a:rPr lang="zh-CN" altLang="en-US" sz="2800" spc="150">
                <a:solidFill>
                  <a:schemeClr val="tx1">
                    <a:lumMod val="65000"/>
                    <a:lumOff val="35000"/>
                  </a:schemeClr>
                </a:solidFill>
                <a:latin typeface="+mn-lt"/>
                <a:ea typeface="+mn-ea"/>
                <a:cs typeface="+mn-cs"/>
                <a:sym typeface="+mn-ea"/>
              </a:rPr>
              <a:t>池</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304800"/>
            <a:ext cx="2705100" cy="100901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结果</a:t>
            </a:r>
            <a:r>
              <a:rPr lang="zh-CN" altLang="en-US" sz="2200" spc="150">
                <a:solidFill>
                  <a:schemeClr val="tx1">
                    <a:lumMod val="65000"/>
                    <a:lumOff val="35000"/>
                  </a:schemeClr>
                </a:solidFill>
                <a:latin typeface="+mn-lt"/>
                <a:ea typeface="+mn-ea"/>
                <a:cs typeface="+mn-cs"/>
                <a:sym typeface="+mn-ea"/>
              </a:rPr>
              <a:t>如下</a:t>
            </a:r>
            <a:endParaRPr lang="zh-CN" altLang="en-US" sz="22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40715" y="1146810"/>
            <a:ext cx="1313815" cy="1270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761355687" name="图片 4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40715" y="2583180"/>
            <a:ext cx="5276850" cy="2946400"/>
          </a:xfrm>
          <a:prstGeom prst="rect">
            <a:avLst/>
          </a:prstGeom>
          <a:noFill/>
          <a:ln>
            <a:noFill/>
          </a:ln>
        </p:spPr>
      </p:pic>
      <p:sp>
        <p:nvSpPr>
          <p:cNvPr id="2" name="文本框 1"/>
          <p:cNvSpPr txBox="1"/>
          <p:nvPr/>
        </p:nvSpPr>
        <p:spPr>
          <a:xfrm>
            <a:off x="6624320" y="1661160"/>
            <a:ext cx="5276215" cy="645160"/>
          </a:xfrm>
          <a:prstGeom prst="rect">
            <a:avLst/>
          </a:prstGeom>
          <a:noFill/>
        </p:spPr>
        <p:txBody>
          <a:bodyPr wrap="square" rtlCol="0" anchor="t">
            <a:spAutoFit/>
          </a:bodyPr>
          <a:p>
            <a:pPr indent="457200"/>
            <a:r>
              <a:rPr lang="zh-CN" altLang="en-US"/>
              <a:t>将筛选好后可以使用的IP地址保存在一个文本文件中，如下图所示：</a:t>
            </a:r>
            <a:endParaRPr lang="zh-CN" altLang="en-US"/>
          </a:p>
        </p:txBody>
      </p:sp>
      <p:pic>
        <p:nvPicPr>
          <p:cNvPr id="1894505323" name="图片 4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624320" y="2583180"/>
            <a:ext cx="5276850" cy="3111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cxnSp>
        <p:nvCxnSpPr>
          <p:cNvPr id="5" name="直接连接符 4"/>
          <p:cNvCxnSpPr/>
          <p:nvPr>
            <p:custDataLst>
              <p:tags r:id="rId2"/>
            </p:custDataLst>
          </p:nvPr>
        </p:nvCxnSpPr>
        <p:spPr>
          <a:xfrm>
            <a:off x="5765800" y="2378075"/>
            <a:ext cx="5154930"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721985" y="1657350"/>
            <a:ext cx="5135245" cy="460375"/>
          </a:xfrm>
          <a:prstGeom prst="rect">
            <a:avLst/>
          </a:prstGeom>
          <a:noFill/>
        </p:spPr>
        <p:txBody>
          <a:bodyPr wrap="square" rtlCol="0">
            <a:spAutoFit/>
          </a:bodyPr>
          <a:p>
            <a:r>
              <a:rPr lang="zh-CN" altLang="en-US" sz="2400" b="1"/>
              <a:t>任务</a:t>
            </a:r>
            <a:r>
              <a:rPr lang="en-US" altLang="zh-CN" sz="2400" b="1"/>
              <a:t>5</a:t>
            </a:r>
            <a:r>
              <a:rPr lang="zh-CN" altLang="en-US" sz="2400" b="1"/>
              <a:t>.</a:t>
            </a:r>
            <a:r>
              <a:rPr lang="en-US" altLang="zh-CN" sz="2400" b="1"/>
              <a:t>2</a:t>
            </a:r>
            <a:r>
              <a:rPr lang="zh-CN" altLang="en-US" sz="2400" b="1"/>
              <a:t>     账号</a:t>
            </a:r>
            <a:r>
              <a:rPr lang="zh-CN" altLang="en-US" sz="2400" b="1"/>
              <a:t>限制</a:t>
            </a:r>
            <a:endParaRPr lang="zh-CN" altLang="en-US" sz="2400" b="1"/>
          </a:p>
        </p:txBody>
      </p:sp>
      <p:sp>
        <p:nvSpPr>
          <p:cNvPr id="18" name="文本框 17"/>
          <p:cNvSpPr txBox="1"/>
          <p:nvPr>
            <p:custDataLst>
              <p:tags r:id="rId3"/>
            </p:custDataLst>
          </p:nvPr>
        </p:nvSpPr>
        <p:spPr>
          <a:xfrm>
            <a:off x="440055" y="1729740"/>
            <a:ext cx="3470275" cy="777875"/>
          </a:xfrm>
          <a:prstGeom prst="rect">
            <a:avLst/>
          </a:prstGeom>
          <a:noFill/>
        </p:spPr>
        <p:txBody>
          <a:bodyPr wrap="square" rtlCol="0">
            <a:normAutofit/>
          </a:bodyPr>
          <a:p>
            <a:pPr algn="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反爬限制</a:t>
            </a: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技术</a:t>
            </a:r>
            <a:endPar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0" name="矩形 19"/>
          <p:cNvSpPr/>
          <p:nvPr>
            <p:custDataLst>
              <p:tags r:id="rId4"/>
            </p:custDataLst>
          </p:nvPr>
        </p:nvSpPr>
        <p:spPr>
          <a:xfrm>
            <a:off x="3999230" y="165735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140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2" name="直接连接符 1"/>
          <p:cNvCxnSpPr/>
          <p:nvPr>
            <p:custDataLst>
              <p:tags r:id="rId5"/>
            </p:custDataLst>
          </p:nvPr>
        </p:nvCxnSpPr>
        <p:spPr>
          <a:xfrm>
            <a:off x="5765800" y="3656330"/>
            <a:ext cx="529399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721985" y="2917825"/>
            <a:ext cx="5579745" cy="460375"/>
          </a:xfrm>
          <a:prstGeom prst="rect">
            <a:avLst/>
          </a:prstGeom>
          <a:noFill/>
        </p:spPr>
        <p:txBody>
          <a:bodyPr wrap="square" rtlCol="0">
            <a:spAutoFit/>
          </a:bodyPr>
          <a:p>
            <a:r>
              <a:rPr lang="zh-CN" altLang="en-US" sz="2400" b="1"/>
              <a:t>任务</a:t>
            </a:r>
            <a:r>
              <a:rPr lang="en-US" altLang="zh-CN" sz="2400" b="1"/>
              <a:t>5</a:t>
            </a:r>
            <a:r>
              <a:rPr lang="zh-CN" altLang="en-US" sz="2400" b="1"/>
              <a:t>.</a:t>
            </a:r>
            <a:r>
              <a:rPr lang="en-US" altLang="zh-CN" sz="2400" b="1"/>
              <a:t>3</a:t>
            </a:r>
            <a:r>
              <a:rPr lang="zh-CN" altLang="en-US" sz="2400" b="1"/>
              <a:t>     </a:t>
            </a:r>
            <a:r>
              <a:rPr lang="en-US" altLang="zh-CN" sz="2400" b="1"/>
              <a:t>IP</a:t>
            </a:r>
            <a:r>
              <a:rPr lang="zh-CN" altLang="en-US" sz="2400" b="1"/>
              <a:t>限制</a:t>
            </a:r>
            <a:endParaRPr lang="zh-CN" altLang="en-US" sz="2400" b="1"/>
          </a:p>
        </p:txBody>
      </p:sp>
      <p:cxnSp>
        <p:nvCxnSpPr>
          <p:cNvPr id="4" name="直接连接符 3"/>
          <p:cNvCxnSpPr/>
          <p:nvPr>
            <p:custDataLst>
              <p:tags r:id="rId6"/>
            </p:custDataLst>
          </p:nvPr>
        </p:nvCxnSpPr>
        <p:spPr>
          <a:xfrm>
            <a:off x="5765800" y="4845685"/>
            <a:ext cx="529399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765800" y="4116070"/>
            <a:ext cx="5579745" cy="460375"/>
          </a:xfrm>
          <a:prstGeom prst="rect">
            <a:avLst/>
          </a:prstGeom>
          <a:noFill/>
        </p:spPr>
        <p:txBody>
          <a:bodyPr wrap="square" rtlCol="0">
            <a:spAutoFit/>
          </a:bodyPr>
          <a:p>
            <a:r>
              <a:rPr lang="zh-CN" altLang="en-US" sz="2400" b="1"/>
              <a:t>任务</a:t>
            </a:r>
            <a:r>
              <a:rPr lang="en-US" altLang="zh-CN" sz="2400" b="1"/>
              <a:t>5</a:t>
            </a:r>
            <a:r>
              <a:rPr lang="zh-CN" altLang="en-US" sz="2400" b="1"/>
              <a:t>.</a:t>
            </a:r>
            <a:r>
              <a:rPr lang="en-US" altLang="zh-CN" sz="2400" b="1"/>
              <a:t>4</a:t>
            </a:r>
            <a:r>
              <a:rPr lang="zh-CN" altLang="en-US" sz="2400" b="1"/>
              <a:t>     反爬分析与爬虫案例</a:t>
            </a:r>
            <a:r>
              <a:rPr lang="zh-CN" altLang="en-US" sz="2400" b="1"/>
              <a:t>实践</a:t>
            </a:r>
            <a:endParaRPr lang="zh-CN" altLang="en-US" sz="2400" b="1"/>
          </a:p>
        </p:txBody>
      </p:sp>
    </p:spTree>
  </p:cSld>
  <p:clrMapOvr>
    <a:masterClrMapping/>
  </p:clrMapOvr>
  <p:timing>
    <p:tnLst>
      <p:par>
        <p:cTn id="1" dur="indefinite" restart="never" nodeType="tmRoot"/>
      </p:par>
    </p:tnLst>
    <p:bldLst>
      <p:bldP spid="10" grpId="0"/>
      <p:bldP spid="10" grpId="1"/>
      <p:bldP spid="3" grpId="0"/>
      <p:bldP spid="3" grpId="1"/>
      <p:bldP spid="6" grpId="0"/>
      <p:bldP spid="6"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69640" y="2761615"/>
            <a:ext cx="8416290" cy="1568450"/>
          </a:xfrm>
          <a:prstGeom prst="rect">
            <a:avLst/>
          </a:prstGeom>
          <a:noFill/>
        </p:spPr>
        <p:txBody>
          <a:bodyPr wrap="square" rtlCol="0">
            <a:spAutoFit/>
          </a:bodyPr>
          <a:p>
            <a:r>
              <a:rPr lang="zh-CN" altLang="en-US" sz="4800" b="1"/>
              <a:t>任务</a:t>
            </a:r>
            <a:r>
              <a:rPr lang="en-US" altLang="zh-CN" sz="4800" b="1"/>
              <a:t>5.4  </a:t>
            </a:r>
            <a:endParaRPr lang="en-US" altLang="zh-CN" sz="4800" b="1"/>
          </a:p>
          <a:p>
            <a:r>
              <a:rPr lang="zh-CN" altLang="en-US" sz="4800" b="1"/>
              <a:t>反爬分析与爬虫案例</a:t>
            </a:r>
            <a:r>
              <a:rPr lang="zh-CN" altLang="en-US" sz="4800" b="1"/>
              <a:t>实战</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304800"/>
            <a:ext cx="3614420" cy="1009015"/>
          </a:xfrm>
          <a:prstGeom prst="rect">
            <a:avLst/>
          </a:prstGeom>
        </p:spPr>
        <p:txBody>
          <a:bodyPr vert="horz" lIns="90170" tIns="46990" rIns="90170" bIns="46990" rtlCol="0" anchor="ctr" anchorCtr="0">
            <a:normAutofit lnSpcReduction="2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200" spc="150">
                <a:solidFill>
                  <a:schemeClr val="tx1">
                    <a:lumMod val="65000"/>
                    <a:lumOff val="35000"/>
                  </a:schemeClr>
                </a:solidFill>
                <a:latin typeface="+mn-lt"/>
                <a:ea typeface="+mn-ea"/>
                <a:cs typeface="+mn-cs"/>
                <a:sym typeface="+mn-ea"/>
              </a:rPr>
              <a:t>反爬分析与爬虫案例</a:t>
            </a:r>
            <a:r>
              <a:rPr lang="zh-CN" altLang="en-US" sz="2200" spc="150">
                <a:solidFill>
                  <a:schemeClr val="tx1">
                    <a:lumMod val="65000"/>
                    <a:lumOff val="35000"/>
                  </a:schemeClr>
                </a:solidFill>
                <a:latin typeface="+mn-lt"/>
                <a:ea typeface="+mn-ea"/>
                <a:cs typeface="+mn-cs"/>
                <a:sym typeface="+mn-ea"/>
              </a:rPr>
              <a:t>实战</a:t>
            </a:r>
            <a:endParaRPr lang="zh-CN" altLang="en-US" sz="22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40715" y="1137920"/>
            <a:ext cx="3368675" cy="889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7695" y="1547495"/>
            <a:ext cx="11250295" cy="4207510"/>
          </a:xfrm>
          <a:prstGeom prst="rect">
            <a:avLst/>
          </a:prstGeom>
          <a:noFill/>
        </p:spPr>
        <p:txBody>
          <a:bodyPr wrap="square" rtlCol="0">
            <a:noAutofit/>
          </a:bodyPr>
          <a:p>
            <a:r>
              <a:rPr lang="zh-CN" altLang="en-US" b="1"/>
              <a:t>知识</a:t>
            </a:r>
            <a:r>
              <a:rPr lang="zh-CN" altLang="en-US" b="1"/>
              <a:t>储备：</a:t>
            </a:r>
            <a:endParaRPr lang="zh-CN" altLang="en-US" b="1"/>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了解什么是代理 IP 池，即利用多个可用的代理 IP 构建一个池，以供爬虫使用；</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掌握如何获取代理 IP，并进行有效性验证和管理，包括自动化获取、定期检测和筛选可用代理 IP；</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熟悉如何在爬虫中使用代理 IP 池来实现，避免对同一网站的过于频繁的请求，提高爬理 IP，并根据请求情况进行灵活调整以保持稳定的爬取；</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OCR 技术的基本原理和应用。熟悉如何使用 OCR 库或 API 来识别和解析验证码图像，从而成功解决验证码问题；</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对网站常见的反爬技术有一定了解，包括动态数据加载、请求频率限制、用户行为分析等技术手段来分析和应对网站的反爬措施。</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7695" y="1424305"/>
            <a:ext cx="11250295" cy="922020"/>
          </a:xfrm>
          <a:prstGeom prst="rect">
            <a:avLst/>
          </a:prstGeom>
          <a:noFill/>
        </p:spPr>
        <p:txBody>
          <a:bodyPr wrap="square" rtlCol="0" anchor="t">
            <a:spAutoFit/>
          </a:bodyPr>
          <a:p>
            <a:pPr indent="457200"/>
            <a:r>
              <a:rPr lang="zh-CN" altLang="en-US"/>
              <a:t>分析职位、薪资和区域的关系。http://www.techlabplt.com:8085 上有很多IT类的招聘，通过这个网站获取相应的数据来进行分析。对于数据采集工程师来说，需要在这个网站上采集数据。本次项目需要采集Java、php与大数据每个职位500条数据并保存为JSON格式文件，用于后续分析。</a:t>
            </a:r>
            <a:endParaRPr lang="zh-CN" altLang="en-US"/>
          </a:p>
        </p:txBody>
      </p:sp>
      <p:sp>
        <p:nvSpPr>
          <p:cNvPr id="3" name="文本框 2"/>
          <p:cNvSpPr txBox="1"/>
          <p:nvPr/>
        </p:nvSpPr>
        <p:spPr>
          <a:xfrm>
            <a:off x="608330" y="2540000"/>
            <a:ext cx="11249660" cy="922020"/>
          </a:xfrm>
          <a:prstGeom prst="rect">
            <a:avLst/>
          </a:prstGeom>
          <a:noFill/>
        </p:spPr>
        <p:txBody>
          <a:bodyPr wrap="square" rtlCol="0">
            <a:spAutoFit/>
          </a:bodyPr>
          <a:p>
            <a:r>
              <a:rPr lang="zh-CN" altLang="en-US"/>
              <a:t>任务</a:t>
            </a:r>
            <a:r>
              <a:rPr lang="zh-CN" altLang="en-US"/>
              <a:t>分析：</a:t>
            </a:r>
            <a:endParaRPr lang="zh-CN" altLang="en-US"/>
          </a:p>
          <a:p>
            <a:pPr indent="457200"/>
            <a:r>
              <a:rPr lang="zh-CN" altLang="en-US"/>
              <a:t>1.</a:t>
            </a:r>
            <a:r>
              <a:rPr lang="en-US" altLang="zh-CN"/>
              <a:t>  </a:t>
            </a:r>
            <a:r>
              <a:rPr lang="zh-CN" altLang="en-US"/>
              <a:t>通过访问（http://www.techlabplt.com:8085）这个网站，发现这个网站登录需要账号密码与验证码的认证方式，如下图所示：</a:t>
            </a:r>
            <a:endParaRPr lang="zh-CN" altLang="en-US"/>
          </a:p>
        </p:txBody>
      </p:sp>
      <p:pic>
        <p:nvPicPr>
          <p:cNvPr id="738082316" name="图片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030855" y="3462020"/>
            <a:ext cx="5774055" cy="3202940"/>
          </a:xfrm>
          <a:prstGeom prst="rect">
            <a:avLst/>
          </a:prstGeom>
          <a:noFill/>
          <a:ln>
            <a:noFill/>
          </a:ln>
        </p:spPr>
      </p:pic>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分析网页</a:t>
            </a:r>
            <a:r>
              <a:rPr lang="zh-CN" altLang="en-US" sz="2800" spc="150">
                <a:solidFill>
                  <a:schemeClr val="tx1">
                    <a:lumMod val="65000"/>
                    <a:lumOff val="35000"/>
                  </a:schemeClr>
                </a:solidFill>
                <a:latin typeface="+mn-lt"/>
                <a:ea typeface="+mn-ea"/>
                <a:cs typeface="+mn-cs"/>
                <a:sym typeface="+mn-ea"/>
              </a:rPr>
              <a:t>数据</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965" y="1714500"/>
            <a:ext cx="5367020" cy="645160"/>
          </a:xfrm>
          <a:prstGeom prst="rect">
            <a:avLst/>
          </a:prstGeom>
          <a:noFill/>
        </p:spPr>
        <p:txBody>
          <a:bodyPr wrap="square" rtlCol="0" anchor="t">
            <a:spAutoFit/>
          </a:bodyPr>
          <a:p>
            <a:r>
              <a:rPr lang="zh-CN" altLang="en-US"/>
              <a:t>登录进去后，是一个带有职位搜索的招聘页面，其中可以直接看到招聘信息，如下图所示：</a:t>
            </a:r>
            <a:endParaRPr lang="zh-CN" altLang="en-US"/>
          </a:p>
        </p:txBody>
      </p:sp>
      <p:pic>
        <p:nvPicPr>
          <p:cNvPr id="1451169254" name="图片 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2636520"/>
            <a:ext cx="5276850" cy="3086100"/>
          </a:xfrm>
          <a:prstGeom prst="rect">
            <a:avLst/>
          </a:prstGeom>
          <a:noFill/>
          <a:ln>
            <a:noFill/>
          </a:ln>
        </p:spPr>
      </p:pic>
      <p:sp>
        <p:nvSpPr>
          <p:cNvPr id="3" name="文本框 2"/>
          <p:cNvSpPr txBox="1"/>
          <p:nvPr/>
        </p:nvSpPr>
        <p:spPr>
          <a:xfrm>
            <a:off x="6569075" y="1714500"/>
            <a:ext cx="5380355" cy="645160"/>
          </a:xfrm>
          <a:prstGeom prst="rect">
            <a:avLst/>
          </a:prstGeom>
          <a:noFill/>
        </p:spPr>
        <p:txBody>
          <a:bodyPr wrap="square" rtlCol="0" anchor="t">
            <a:spAutoFit/>
          </a:bodyPr>
          <a:p>
            <a:r>
              <a:rPr lang="zh-CN" altLang="en-US"/>
              <a:t>通过Chrome浏览器的F12开发者模式，可以看到每次请求有多种类型的Network连接，如下图所示：</a:t>
            </a:r>
            <a:endParaRPr lang="zh-CN" altLang="en-US"/>
          </a:p>
        </p:txBody>
      </p:sp>
      <p:pic>
        <p:nvPicPr>
          <p:cNvPr id="1922955747" name="图片 1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539865" y="2828925"/>
            <a:ext cx="5409565" cy="2803525"/>
          </a:xfrm>
          <a:prstGeom prst="rect">
            <a:avLst/>
          </a:prstGeom>
          <a:noFill/>
          <a:ln>
            <a:noFill/>
          </a:ln>
        </p:spPr>
      </p:pic>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查看相关数据</a:t>
            </a:r>
            <a:r>
              <a:rPr lang="zh-CN" altLang="en-US" sz="2800" spc="150">
                <a:solidFill>
                  <a:schemeClr val="tx1">
                    <a:lumMod val="65000"/>
                    <a:lumOff val="35000"/>
                  </a:schemeClr>
                </a:solidFill>
                <a:latin typeface="+mn-lt"/>
                <a:ea typeface="+mn-ea"/>
                <a:cs typeface="+mn-cs"/>
                <a:sym typeface="+mn-ea"/>
              </a:rPr>
              <a:t>信息</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13815"/>
            <a:ext cx="296418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79880"/>
            <a:ext cx="11318875" cy="645160"/>
          </a:xfrm>
          <a:prstGeom prst="rect">
            <a:avLst/>
          </a:prstGeom>
          <a:noFill/>
        </p:spPr>
        <p:txBody>
          <a:bodyPr wrap="square" rtlCol="0" anchor="t">
            <a:spAutoFit/>
          </a:bodyPr>
          <a:p>
            <a:pPr indent="0"/>
            <a:r>
              <a:rPr lang="zh-CN" altLang="en-US"/>
              <a:t>切换到Fetch/XHR选项卡，发现有异步获取得到的数据，查看“searchNew?categoryId=29&amp;orderBy=releaseDate&amp;keyword=”的Response，如下图所示：</a:t>
            </a:r>
            <a:endParaRPr lang="zh-CN" altLang="en-US"/>
          </a:p>
        </p:txBody>
      </p:sp>
      <p:pic>
        <p:nvPicPr>
          <p:cNvPr id="374497582" name="图片 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877060" y="2400300"/>
            <a:ext cx="7865110" cy="2924810"/>
          </a:xfrm>
          <a:prstGeom prst="rect">
            <a:avLst/>
          </a:prstGeom>
          <a:noFill/>
          <a:ln>
            <a:noFill/>
          </a:ln>
        </p:spPr>
      </p:pic>
      <p:sp>
        <p:nvSpPr>
          <p:cNvPr id="3" name="文本框 2"/>
          <p:cNvSpPr txBox="1"/>
          <p:nvPr/>
        </p:nvSpPr>
        <p:spPr>
          <a:xfrm>
            <a:off x="608965" y="5497195"/>
            <a:ext cx="11249025" cy="645160"/>
          </a:xfrm>
          <a:prstGeom prst="rect">
            <a:avLst/>
          </a:prstGeom>
          <a:noFill/>
        </p:spPr>
        <p:txBody>
          <a:bodyPr wrap="square" rtlCol="0" anchor="t">
            <a:spAutoFit/>
          </a:bodyPr>
          <a:p>
            <a:pPr indent="457200"/>
            <a:r>
              <a:rPr lang="zh-CN" altLang="en-US"/>
              <a:t>通过以上信息，得到如下结论：在网页上看到的招聘内容信息是通过此异步请求返回的数据，通过JavaScript渲染到页面上。所以如果想获取此网站的数据，不能单单的用Requests方式。</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查看异步</a:t>
            </a:r>
            <a:r>
              <a:rPr lang="zh-CN" altLang="en-US" sz="2800" spc="150">
                <a:solidFill>
                  <a:schemeClr val="tx1">
                    <a:lumMod val="65000"/>
                    <a:lumOff val="35000"/>
                  </a:schemeClr>
                </a:solidFill>
                <a:latin typeface="+mn-lt"/>
                <a:ea typeface="+mn-ea"/>
                <a:cs typeface="+mn-cs"/>
                <a:sym typeface="+mn-ea"/>
              </a:rPr>
              <a:t>数据</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0789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06550"/>
            <a:ext cx="11249025" cy="645160"/>
          </a:xfrm>
          <a:prstGeom prst="rect">
            <a:avLst/>
          </a:prstGeom>
          <a:noFill/>
        </p:spPr>
        <p:txBody>
          <a:bodyPr wrap="square" rtlCol="0" anchor="t">
            <a:spAutoFit/>
          </a:bodyPr>
          <a:p>
            <a:pPr indent="457200"/>
            <a:r>
              <a:rPr lang="zh-CN" altLang="en-US"/>
              <a:t>2.</a:t>
            </a:r>
            <a:r>
              <a:rPr lang="en-US" altLang="zh-CN"/>
              <a:t>  </a:t>
            </a:r>
            <a:r>
              <a:rPr lang="zh-CN" altLang="en-US"/>
              <a:t>查看该网站有没有使用限制爬虫的技术。此时通过Requests方式去爬取网站登录界面的网页内容，如下图所示：</a:t>
            </a:r>
            <a:endParaRPr lang="zh-CN" altLang="en-US"/>
          </a:p>
        </p:txBody>
      </p:sp>
      <p:pic>
        <p:nvPicPr>
          <p:cNvPr id="2144668731" name="图片 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33805" y="2367915"/>
            <a:ext cx="9441815" cy="3946525"/>
          </a:xfrm>
          <a:prstGeom prst="rect">
            <a:avLst/>
          </a:prstGeom>
          <a:noFill/>
          <a:ln>
            <a:noFill/>
          </a:ln>
        </p:spPr>
      </p:pic>
      <p:sp>
        <p:nvSpPr>
          <p:cNvPr id="4" name="标题 3"/>
          <p:cNvSpPr>
            <a:spLocks noGrp="1"/>
          </p:cNvSpPr>
          <p:nvPr/>
        </p:nvSpPr>
        <p:spPr>
          <a:xfrm>
            <a:off x="608330" y="608330"/>
            <a:ext cx="37376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查看相关网页</a:t>
            </a:r>
            <a:r>
              <a:rPr lang="zh-CN" altLang="en-US" sz="2800" spc="150">
                <a:solidFill>
                  <a:schemeClr val="tx1">
                    <a:lumMod val="65000"/>
                    <a:lumOff val="35000"/>
                  </a:schemeClr>
                </a:solidFill>
                <a:latin typeface="+mn-lt"/>
                <a:ea typeface="+mn-ea"/>
                <a:cs typeface="+mn-cs"/>
                <a:sym typeface="+mn-ea"/>
              </a:rPr>
              <a:t>信息</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a:off x="699135" y="1301750"/>
            <a:ext cx="2945765" cy="1841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09090"/>
            <a:ext cx="6096000" cy="368300"/>
          </a:xfrm>
          <a:prstGeom prst="rect">
            <a:avLst/>
          </a:prstGeom>
          <a:noFill/>
        </p:spPr>
        <p:txBody>
          <a:bodyPr wrap="square" rtlCol="0" anchor="t">
            <a:spAutoFit/>
          </a:bodyPr>
          <a:p>
            <a:r>
              <a:rPr lang="zh-CN" altLang="en-US"/>
              <a:t>通过Requests爬取整个主页内容并输出，以下是代码部分：</a:t>
            </a:r>
            <a:endParaRPr lang="zh-CN" altLang="en-US"/>
          </a:p>
        </p:txBody>
      </p:sp>
      <p:sp>
        <p:nvSpPr>
          <p:cNvPr id="3" name="文本框 2"/>
          <p:cNvSpPr txBox="1"/>
          <p:nvPr/>
        </p:nvSpPr>
        <p:spPr>
          <a:xfrm>
            <a:off x="699135" y="2211705"/>
            <a:ext cx="6096000" cy="2584450"/>
          </a:xfrm>
          <a:prstGeom prst="rect">
            <a:avLst/>
          </a:prstGeom>
          <a:solidFill>
            <a:srgbClr val="D9D9D9"/>
          </a:solidFill>
        </p:spPr>
        <p:txBody>
          <a:bodyPr wrap="square" rtlCol="0" anchor="t">
            <a:spAutoFit/>
          </a:bodyPr>
          <a:p>
            <a:r>
              <a:rPr lang="zh-CN" altLang="en-US"/>
              <a:t># -*- coding = utf-8 -*-</a:t>
            </a:r>
            <a:endParaRPr lang="zh-CN" altLang="en-US"/>
          </a:p>
          <a:p>
            <a:r>
              <a:rPr lang="zh-CN" altLang="en-US"/>
              <a:t>import requests</a:t>
            </a:r>
            <a:endParaRPr lang="zh-CN" altLang="en-US"/>
          </a:p>
          <a:p>
            <a:r>
              <a:rPr lang="zh-CN" altLang="en-US"/>
              <a:t> </a:t>
            </a:r>
            <a:endParaRPr lang="zh-CN" altLang="en-US"/>
          </a:p>
          <a:p>
            <a:r>
              <a:rPr lang="zh-CN" altLang="en-US"/>
              <a:t>#前置：使用Rquests 获取URL的response</a:t>
            </a:r>
            <a:endParaRPr lang="zh-CN" altLang="en-US"/>
          </a:p>
          <a:p>
            <a:r>
              <a:rPr lang="zh-CN" altLang="en-US"/>
              <a:t>url = "http://www.techlabplt.com:8085/user/login"</a:t>
            </a:r>
            <a:endParaRPr lang="zh-CN" altLang="en-US"/>
          </a:p>
          <a:p>
            <a:r>
              <a:rPr lang="zh-CN" altLang="en-US"/>
              <a:t>resp = requests.get(url)</a:t>
            </a:r>
            <a:endParaRPr lang="zh-CN" altLang="en-US"/>
          </a:p>
          <a:p>
            <a:r>
              <a:rPr lang="zh-CN" altLang="en-US"/>
              <a:t>print(resp)</a:t>
            </a:r>
            <a:endParaRPr lang="zh-CN" altLang="en-US"/>
          </a:p>
          <a:p>
            <a:r>
              <a:rPr lang="zh-CN" altLang="en-US"/>
              <a:t>resp.encoding = 'UTF-8'</a:t>
            </a:r>
            <a:endParaRPr lang="zh-CN" altLang="en-US"/>
          </a:p>
          <a:p>
            <a:r>
              <a:rPr lang="zh-CN" altLang="en-US"/>
              <a:t>print(resp.text)</a:t>
            </a:r>
            <a:endParaRPr lang="zh-CN" altLang="en-US"/>
          </a:p>
        </p:txBody>
      </p:sp>
      <p:pic>
        <p:nvPicPr>
          <p:cNvPr id="1291304071" name="图片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1140" y="3540125"/>
            <a:ext cx="5276850" cy="2520950"/>
          </a:xfrm>
          <a:prstGeom prst="rect">
            <a:avLst/>
          </a:prstGeom>
          <a:noFill/>
          <a:ln>
            <a:noFill/>
          </a:ln>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6776720" y="2538095"/>
            <a:ext cx="949325" cy="949325"/>
          </a:xfrm>
          <a:prstGeom prst="rect">
            <a:avLst/>
          </a:prstGeom>
        </p:spPr>
      </p:pic>
      <p:sp>
        <p:nvSpPr>
          <p:cNvPr id="8"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Requests</a:t>
            </a:r>
            <a:r>
              <a:rPr lang="zh-CN" altLang="en-US" sz="2800" spc="150">
                <a:solidFill>
                  <a:schemeClr val="tx1">
                    <a:lumMod val="65000"/>
                    <a:lumOff val="35000"/>
                  </a:schemeClr>
                </a:solidFill>
                <a:latin typeface="+mn-lt"/>
                <a:ea typeface="+mn-ea"/>
                <a:cs typeface="+mn-cs"/>
                <a:sym typeface="+mn-ea"/>
              </a:rPr>
              <a:t>获取网页</a:t>
            </a:r>
            <a:r>
              <a:rPr lang="zh-CN" altLang="en-US" sz="2800" spc="150">
                <a:solidFill>
                  <a:schemeClr val="tx1">
                    <a:lumMod val="65000"/>
                    <a:lumOff val="35000"/>
                  </a:schemeClr>
                </a:solidFill>
                <a:latin typeface="+mn-lt"/>
                <a:ea typeface="+mn-ea"/>
                <a:cs typeface="+mn-cs"/>
                <a:sym typeface="+mn-ea"/>
              </a:rPr>
              <a:t>源代码</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4330065" cy="1841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33855"/>
            <a:ext cx="11249660" cy="922020"/>
          </a:xfrm>
          <a:prstGeom prst="rect">
            <a:avLst/>
          </a:prstGeom>
          <a:noFill/>
        </p:spPr>
        <p:txBody>
          <a:bodyPr wrap="square" rtlCol="0" anchor="t">
            <a:spAutoFit/>
          </a:bodyPr>
          <a:p>
            <a:pPr indent="457200"/>
            <a:r>
              <a:rPr lang="zh-CN" altLang="en-US"/>
              <a:t>在运行结果内，并未看到网站登录界面的内容信息。由此可得：网站设置了爬虫限制技术。此时通常的做法：在Request内增加Header变量，然后把User-Agent的值放入。User-Agent的值可以通过Chrome内获取。如下图所示，在Network选项卡内的Headers。</a:t>
            </a:r>
            <a:endParaRPr lang="zh-CN" altLang="en-US"/>
          </a:p>
        </p:txBody>
      </p:sp>
      <p:pic>
        <p:nvPicPr>
          <p:cNvPr id="4" name="图片 3"/>
          <p:cNvPicPr>
            <a:picLocks noChangeAspect="1"/>
          </p:cNvPicPr>
          <p:nvPr/>
        </p:nvPicPr>
        <p:blipFill>
          <a:blip r:embed="rId2"/>
          <a:stretch>
            <a:fillRect/>
          </a:stretch>
        </p:blipFill>
        <p:spPr>
          <a:xfrm>
            <a:off x="699135" y="2729230"/>
            <a:ext cx="10168255" cy="3411855"/>
          </a:xfrm>
          <a:prstGeom prst="rect">
            <a:avLst/>
          </a:prstGeom>
        </p:spPr>
      </p:pic>
      <p:sp>
        <p:nvSpPr>
          <p:cNvPr id="8"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获取</a:t>
            </a:r>
            <a:r>
              <a:rPr lang="en-US" altLang="zh-CN" sz="2800" spc="150">
                <a:solidFill>
                  <a:schemeClr val="tx1">
                    <a:lumMod val="65000"/>
                    <a:lumOff val="35000"/>
                  </a:schemeClr>
                </a:solidFill>
                <a:latin typeface="+mn-lt"/>
                <a:ea typeface="+mn-ea"/>
                <a:cs typeface="+mn-cs"/>
                <a:sym typeface="+mn-ea"/>
              </a:rPr>
              <a:t>User-Agent</a:t>
            </a:r>
            <a:r>
              <a:rPr lang="zh-CN" altLang="en-US" sz="2800" spc="150">
                <a:solidFill>
                  <a:schemeClr val="tx1">
                    <a:lumMod val="65000"/>
                    <a:lumOff val="35000"/>
                  </a:schemeClr>
                </a:solidFill>
                <a:latin typeface="+mn-lt"/>
                <a:ea typeface="+mn-ea"/>
                <a:cs typeface="+mn-cs"/>
                <a:sym typeface="+mn-ea"/>
              </a:rPr>
              <a:t>值</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3201035" cy="88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46860"/>
            <a:ext cx="2591435" cy="368300"/>
          </a:xfrm>
          <a:prstGeom prst="rect">
            <a:avLst/>
          </a:prstGeom>
          <a:noFill/>
        </p:spPr>
        <p:txBody>
          <a:bodyPr wrap="square" rtlCol="0" anchor="t">
            <a:spAutoFit/>
          </a:bodyPr>
          <a:p>
            <a:r>
              <a:rPr lang="zh-CN" altLang="en-US"/>
              <a:t>修改后的代码如下：</a:t>
            </a:r>
            <a:endParaRPr lang="zh-CN" altLang="en-US"/>
          </a:p>
        </p:txBody>
      </p:sp>
      <p:sp>
        <p:nvSpPr>
          <p:cNvPr id="3" name="文本框 2"/>
          <p:cNvSpPr txBox="1"/>
          <p:nvPr/>
        </p:nvSpPr>
        <p:spPr>
          <a:xfrm>
            <a:off x="608330" y="1915160"/>
            <a:ext cx="6177280" cy="4246245"/>
          </a:xfrm>
          <a:prstGeom prst="rect">
            <a:avLst/>
          </a:prstGeom>
          <a:solidFill>
            <a:srgbClr val="D9D9D9"/>
          </a:solidFill>
        </p:spPr>
        <p:txBody>
          <a:bodyPr wrap="square" rtlCol="0" anchor="t">
            <a:spAutoFit/>
          </a:bodyPr>
          <a:p>
            <a:r>
              <a:rPr lang="zh-CN" altLang="en-US"/>
              <a:t>import requests</a:t>
            </a:r>
            <a:endParaRPr lang="zh-CN" altLang="en-US"/>
          </a:p>
          <a:p>
            <a:r>
              <a:rPr lang="zh-CN" altLang="en-US"/>
              <a:t> </a:t>
            </a:r>
            <a:endParaRPr lang="zh-CN" altLang="en-US"/>
          </a:p>
          <a:p>
            <a:r>
              <a:rPr lang="zh-CN" altLang="en-US"/>
              <a:t># 前置：使用Rquests 获取URL的response</a:t>
            </a:r>
            <a:endParaRPr lang="zh-CN" altLang="en-US"/>
          </a:p>
          <a:p>
            <a:r>
              <a:rPr lang="zh-CN" altLang="en-US"/>
              <a:t>url = "http://www.techlabplt.com:8085/user/login"</a:t>
            </a:r>
            <a:endParaRPr lang="zh-CN" altLang="en-US"/>
          </a:p>
          <a:p>
            <a:r>
              <a:rPr lang="zh-CN" altLang="en-US"/>
              <a:t># 设置header，并带入到request请求中</a:t>
            </a:r>
            <a:endParaRPr lang="zh-CN" altLang="en-US"/>
          </a:p>
          <a:p>
            <a:r>
              <a:rPr lang="zh-CN" altLang="en-US"/>
              <a:t>header = {</a:t>
            </a:r>
            <a:endParaRPr lang="zh-CN" altLang="en-US"/>
          </a:p>
          <a:p>
            <a:r>
              <a:rPr lang="zh-CN" altLang="en-US"/>
              <a:t>"user-agent": "Mozilla/5.0 (Windows NT 10.0; Win64; x64) AppleWebKit/537.36 </a:t>
            </a:r>
            <a:endParaRPr lang="zh-CN" altLang="en-US"/>
          </a:p>
          <a:p>
            <a:r>
              <a:rPr lang="zh-CN" altLang="en-US"/>
              <a:t>(KHTML, like Gecko) Chrome/107.0.0.0 Safari/537.36"</a:t>
            </a:r>
            <a:endParaRPr lang="zh-CN" altLang="en-US"/>
          </a:p>
          <a:p>
            <a:r>
              <a:rPr lang="zh-CN" altLang="en-US"/>
              <a:t>}</a:t>
            </a:r>
            <a:endParaRPr lang="zh-CN" altLang="en-US"/>
          </a:p>
          <a:p>
            <a:r>
              <a:rPr lang="zh-CN" altLang="en-US"/>
              <a:t>resp = requests.get(url, headers=header)</a:t>
            </a:r>
            <a:endParaRPr lang="zh-CN" altLang="en-US"/>
          </a:p>
          <a:p>
            <a:r>
              <a:rPr lang="zh-CN" altLang="en-US"/>
              <a:t>print(resp)</a:t>
            </a:r>
            <a:endParaRPr lang="zh-CN" altLang="en-US"/>
          </a:p>
          <a:p>
            <a:r>
              <a:rPr lang="zh-CN" altLang="en-US"/>
              <a:t>resp.encoding = 'UTF-8'</a:t>
            </a:r>
            <a:endParaRPr lang="zh-CN" altLang="en-US"/>
          </a:p>
          <a:p>
            <a:r>
              <a:rPr lang="zh-CN" altLang="en-US"/>
              <a:t>print(resp.text)</a:t>
            </a:r>
            <a:endParaRPr lang="zh-CN" altLang="en-US"/>
          </a:p>
          <a:p>
            <a:r>
              <a:rPr lang="zh-CN" altLang="en-US"/>
              <a:t> </a:t>
            </a:r>
            <a:endParaRPr lang="zh-CN" altLang="en-US"/>
          </a:p>
        </p:txBody>
      </p:sp>
      <p:pic>
        <p:nvPicPr>
          <p:cNvPr id="1465887898"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650990" y="3478213"/>
            <a:ext cx="5278120" cy="2663825"/>
          </a:xfrm>
          <a:prstGeom prst="rect">
            <a:avLst/>
          </a:prstGeom>
          <a:noFill/>
          <a:ln>
            <a:noFill/>
          </a:ln>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220000">
            <a:off x="6776720" y="2538095"/>
            <a:ext cx="949325" cy="949325"/>
          </a:xfrm>
          <a:prstGeom prst="rect">
            <a:avLst/>
          </a:prstGeom>
        </p:spPr>
      </p:pic>
      <p:sp>
        <p:nvSpPr>
          <p:cNvPr id="8" name="标题 3"/>
          <p:cNvSpPr>
            <a:spLocks noGrp="1"/>
          </p:cNvSpPr>
          <p:nvPr/>
        </p:nvSpPr>
        <p:spPr>
          <a:xfrm>
            <a:off x="608330" y="608330"/>
            <a:ext cx="17354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修改</a:t>
            </a:r>
            <a:r>
              <a:rPr lang="zh-CN" altLang="en-US" sz="2800" spc="150">
                <a:solidFill>
                  <a:schemeClr val="tx1">
                    <a:lumMod val="65000"/>
                    <a:lumOff val="35000"/>
                  </a:schemeClr>
                </a:solidFill>
                <a:latin typeface="+mn-lt"/>
                <a:ea typeface="+mn-ea"/>
                <a:cs typeface="+mn-cs"/>
                <a:sym typeface="+mn-ea"/>
              </a:rPr>
              <a:t>代码</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1496695" cy="88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66545"/>
            <a:ext cx="11175365" cy="922020"/>
          </a:xfrm>
          <a:prstGeom prst="rect">
            <a:avLst/>
          </a:prstGeom>
          <a:noFill/>
        </p:spPr>
        <p:txBody>
          <a:bodyPr wrap="square" rtlCol="0" anchor="t">
            <a:spAutoFit/>
          </a:bodyPr>
          <a:p>
            <a:pPr indent="457200"/>
            <a:r>
              <a:rPr lang="zh-CN" altLang="en-US"/>
              <a:t>3.</a:t>
            </a:r>
            <a:r>
              <a:rPr lang="en-US" altLang="zh-CN"/>
              <a:t>  </a:t>
            </a:r>
            <a:r>
              <a:rPr lang="zh-CN" altLang="en-US"/>
              <a:t>接下来，尝试使用Request直接获取异步请求URL内的数据。通过使用Chrome分析得到，网页上的数据是通过（http://www.techlabplt.com:8085/searchNew? categoryId=29&amp;orderBy=releaseDate&amp;keyword=）这个异步请求获取得到，如下图所示：</a:t>
            </a:r>
            <a:endParaRPr lang="zh-CN" altLang="en-US"/>
          </a:p>
        </p:txBody>
      </p:sp>
      <p:sp>
        <p:nvSpPr>
          <p:cNvPr id="8"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通过异步请求获取</a:t>
            </a:r>
            <a:r>
              <a:rPr lang="zh-CN" altLang="en-US" sz="2800" spc="150">
                <a:solidFill>
                  <a:schemeClr val="tx1">
                    <a:lumMod val="65000"/>
                    <a:lumOff val="35000"/>
                  </a:schemeClr>
                </a:solidFill>
                <a:latin typeface="+mn-lt"/>
                <a:ea typeface="+mn-ea"/>
                <a:cs typeface="+mn-cs"/>
                <a:sym typeface="+mn-ea"/>
              </a:rPr>
              <a:t>数据</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3792855" cy="18415"/>
          </a:xfrm>
          <a:prstGeom prst="line">
            <a:avLst/>
          </a:prstGeom>
          <a:ln w="19050"/>
        </p:spPr>
        <p:style>
          <a:lnRef idx="1">
            <a:schemeClr val="dk1"/>
          </a:lnRef>
          <a:fillRef idx="0">
            <a:schemeClr val="dk1"/>
          </a:fillRef>
          <a:effectRef idx="0">
            <a:schemeClr val="dk1"/>
          </a:effectRef>
          <a:fontRef idx="minor">
            <a:schemeClr val="tx1"/>
          </a:fontRef>
        </p:style>
      </p:cxnSp>
      <p:pic>
        <p:nvPicPr>
          <p:cNvPr id="3" name="图片 2"/>
          <p:cNvPicPr>
            <a:picLocks noChangeAspect="1"/>
          </p:cNvPicPr>
          <p:nvPr/>
        </p:nvPicPr>
        <p:blipFill>
          <a:blip r:embed="rId2"/>
          <a:stretch>
            <a:fillRect/>
          </a:stretch>
        </p:blipFill>
        <p:spPr>
          <a:xfrm>
            <a:off x="928370" y="2684780"/>
            <a:ext cx="10371455" cy="34055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81400" y="3130550"/>
            <a:ext cx="7168515" cy="829945"/>
          </a:xfrm>
          <a:prstGeom prst="rect">
            <a:avLst/>
          </a:prstGeom>
          <a:noFill/>
        </p:spPr>
        <p:txBody>
          <a:bodyPr wrap="square" rtlCol="0">
            <a:spAutoFit/>
          </a:bodyPr>
          <a:p>
            <a:r>
              <a:rPr lang="zh-CN" altLang="en-US" sz="4800" b="1"/>
              <a:t>任务</a:t>
            </a:r>
            <a:r>
              <a:rPr lang="en-US" altLang="zh-CN" sz="4800" b="1"/>
              <a:t>5.2    </a:t>
            </a:r>
            <a:r>
              <a:rPr lang="zh-CN" altLang="en-US" sz="4800" b="1"/>
              <a:t>账号</a:t>
            </a:r>
            <a:r>
              <a:rPr lang="zh-CN" altLang="en-US" sz="4800" b="1"/>
              <a:t>限制</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88770"/>
            <a:ext cx="6096000" cy="368300"/>
          </a:xfrm>
          <a:prstGeom prst="rect">
            <a:avLst/>
          </a:prstGeom>
          <a:noFill/>
        </p:spPr>
        <p:txBody>
          <a:bodyPr wrap="square" rtlCol="0" anchor="t">
            <a:spAutoFit/>
          </a:bodyPr>
          <a:p>
            <a:r>
              <a:rPr lang="zh-CN" altLang="en-US"/>
              <a:t>代码如下：</a:t>
            </a:r>
            <a:endParaRPr lang="zh-CN" altLang="en-US"/>
          </a:p>
        </p:txBody>
      </p:sp>
      <p:sp>
        <p:nvSpPr>
          <p:cNvPr id="3" name="文本框 2"/>
          <p:cNvSpPr txBox="1"/>
          <p:nvPr/>
        </p:nvSpPr>
        <p:spPr>
          <a:xfrm>
            <a:off x="608330" y="2018030"/>
            <a:ext cx="6542405" cy="4523105"/>
          </a:xfrm>
          <a:prstGeom prst="rect">
            <a:avLst/>
          </a:prstGeom>
          <a:solidFill>
            <a:srgbClr val="D9D9D9"/>
          </a:solidFill>
        </p:spPr>
        <p:txBody>
          <a:bodyPr wrap="square" rtlCol="0" anchor="t">
            <a:spAutoFit/>
          </a:bodyPr>
          <a:p>
            <a:r>
              <a:rPr lang="zh-CN" altLang="en-US"/>
              <a:t>import requests</a:t>
            </a:r>
            <a:endParaRPr lang="zh-CN" altLang="en-US"/>
          </a:p>
          <a:p>
            <a:r>
              <a:rPr lang="zh-CN" altLang="en-US"/>
              <a:t> </a:t>
            </a:r>
            <a:endParaRPr lang="zh-CN" altLang="en-US"/>
          </a:p>
          <a:p>
            <a:r>
              <a:rPr lang="zh-CN" altLang="en-US"/>
              <a:t># 前置：使用Rquests 获取URL的response</a:t>
            </a:r>
            <a:endParaRPr lang="zh-CN" altLang="en-US"/>
          </a:p>
          <a:p>
            <a:r>
              <a:rPr lang="zh-CN" altLang="en-US"/>
              <a:t>url = "http://www.techlabplt.com:8085/searchNew?categoryId=29&amp;</a:t>
            </a:r>
            <a:endParaRPr lang="zh-CN" altLang="en-US"/>
          </a:p>
          <a:p>
            <a:r>
              <a:rPr lang="zh-CN" altLang="en-US"/>
              <a:t>orderBy=releaseDate&amp;keyword="</a:t>
            </a:r>
            <a:endParaRPr lang="zh-CN" altLang="en-US"/>
          </a:p>
          <a:p>
            <a:r>
              <a:rPr lang="zh-CN" altLang="en-US"/>
              <a:t># 设置header，并带入到request请求中</a:t>
            </a:r>
            <a:endParaRPr lang="zh-CN" altLang="en-US"/>
          </a:p>
          <a:p>
            <a:r>
              <a:rPr lang="zh-CN" altLang="en-US"/>
              <a:t>header = {</a:t>
            </a:r>
            <a:endParaRPr lang="zh-CN" altLang="en-US"/>
          </a:p>
          <a:p>
            <a:r>
              <a:rPr lang="zh-CN" altLang="en-US"/>
              <a:t>    "user-agent": "Mozilla/5.0 (Windows NT 10.0; Win64; x64)"</a:t>
            </a:r>
            <a:endParaRPr lang="zh-CN" altLang="en-US"/>
          </a:p>
          <a:p>
            <a:r>
              <a:rPr lang="zh-CN" altLang="en-US"/>
              <a:t>                  " AppleWebKit/537.36 (KHTML, like Gecko) Chrome/107.0.0.0 Safari/537.36"</a:t>
            </a:r>
            <a:endParaRPr lang="zh-CN" altLang="en-US"/>
          </a:p>
          <a:p>
            <a:r>
              <a:rPr lang="zh-CN" altLang="en-US"/>
              <a:t>}</a:t>
            </a:r>
            <a:endParaRPr lang="zh-CN" altLang="en-US"/>
          </a:p>
          <a:p>
            <a:r>
              <a:rPr lang="zh-CN" altLang="en-US"/>
              <a:t>resp = requests.get(url, headers=header)</a:t>
            </a:r>
            <a:endParaRPr lang="zh-CN" altLang="en-US"/>
          </a:p>
          <a:p>
            <a:r>
              <a:rPr lang="zh-CN" altLang="en-US"/>
              <a:t>print(resp)</a:t>
            </a:r>
            <a:endParaRPr lang="zh-CN" altLang="en-US"/>
          </a:p>
          <a:p>
            <a:r>
              <a:rPr lang="zh-CN" altLang="en-US"/>
              <a:t>resp.encoding = 'UTF-8'</a:t>
            </a:r>
            <a:endParaRPr lang="zh-CN" altLang="en-US"/>
          </a:p>
          <a:p>
            <a:r>
              <a:rPr lang="zh-CN" altLang="en-US"/>
              <a:t>print(resp.text)</a:t>
            </a:r>
            <a:endParaRPr lang="zh-CN" altLang="en-US"/>
          </a:p>
        </p:txBody>
      </p:sp>
      <p:pic>
        <p:nvPicPr>
          <p:cNvPr id="362697831" name="图片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581140" y="4615180"/>
            <a:ext cx="5276850" cy="1447800"/>
          </a:xfrm>
          <a:prstGeom prst="rect">
            <a:avLst/>
          </a:prstGeom>
          <a:noFill/>
          <a:ln>
            <a:noFill/>
          </a:ln>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7132320" y="3635375"/>
            <a:ext cx="949325" cy="949325"/>
          </a:xfrm>
          <a:prstGeom prst="rect">
            <a:avLst/>
          </a:prstGeom>
        </p:spPr>
      </p:pic>
      <p:sp>
        <p:nvSpPr>
          <p:cNvPr id="8" name="标题 3"/>
          <p:cNvSpPr>
            <a:spLocks noGrp="1"/>
          </p:cNvSpPr>
          <p:nvPr/>
        </p:nvSpPr>
        <p:spPr>
          <a:xfrm>
            <a:off x="608330" y="608330"/>
            <a:ext cx="4493895"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Requests</a:t>
            </a:r>
            <a:r>
              <a:rPr lang="zh-CN" altLang="en-US" sz="2800" spc="150">
                <a:solidFill>
                  <a:schemeClr val="tx1">
                    <a:lumMod val="65000"/>
                    <a:lumOff val="35000"/>
                  </a:schemeClr>
                </a:solidFill>
                <a:latin typeface="+mn-lt"/>
                <a:ea typeface="+mn-ea"/>
                <a:cs typeface="+mn-cs"/>
                <a:sym typeface="+mn-ea"/>
              </a:rPr>
              <a:t>获取异步请求</a:t>
            </a:r>
            <a:r>
              <a:rPr lang="en-US" altLang="zh-CN" sz="2800" spc="150">
                <a:solidFill>
                  <a:schemeClr val="tx1">
                    <a:lumMod val="65000"/>
                    <a:lumOff val="35000"/>
                  </a:schemeClr>
                </a:solidFill>
                <a:latin typeface="+mn-lt"/>
                <a:ea typeface="+mn-ea"/>
                <a:cs typeface="+mn-cs"/>
                <a:sym typeface="+mn-ea"/>
              </a:rPr>
              <a:t>URL</a:t>
            </a:r>
            <a:endParaRPr lang="en-US" altLang="zh-CN"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4330065" cy="1841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40840"/>
            <a:ext cx="11249660" cy="645160"/>
          </a:xfrm>
          <a:prstGeom prst="rect">
            <a:avLst/>
          </a:prstGeom>
          <a:noFill/>
        </p:spPr>
        <p:txBody>
          <a:bodyPr wrap="square" rtlCol="0" anchor="t">
            <a:spAutoFit/>
          </a:bodyPr>
          <a:p>
            <a:pPr indent="457200"/>
            <a:r>
              <a:rPr lang="zh-CN" altLang="en-US"/>
              <a:t>在运行结果内，可以看到登录提示，所以需要登录信息才能访问此URL。此时可以通过在Request内增加Cookie，并把值放入。Cookie的值可以通过Chrome内获取。如下图所示，在Network选项卡内的Headers。</a:t>
            </a:r>
            <a:endParaRPr lang="zh-CN" altLang="en-US"/>
          </a:p>
        </p:txBody>
      </p:sp>
      <p:pic>
        <p:nvPicPr>
          <p:cNvPr id="3" name="图片 2"/>
          <p:cNvPicPr>
            <a:picLocks noChangeAspect="1"/>
          </p:cNvPicPr>
          <p:nvPr/>
        </p:nvPicPr>
        <p:blipFill>
          <a:blip r:embed="rId2"/>
          <a:stretch>
            <a:fillRect/>
          </a:stretch>
        </p:blipFill>
        <p:spPr>
          <a:xfrm>
            <a:off x="845185" y="2613025"/>
            <a:ext cx="10732135" cy="3375025"/>
          </a:xfrm>
          <a:prstGeom prst="rect">
            <a:avLst/>
          </a:prstGeom>
        </p:spPr>
      </p:pic>
      <p:sp>
        <p:nvSpPr>
          <p:cNvPr id="8"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获取</a:t>
            </a:r>
            <a:r>
              <a:rPr lang="en-US" altLang="zh-CN" sz="2800" spc="150">
                <a:solidFill>
                  <a:schemeClr val="tx1">
                    <a:lumMod val="65000"/>
                    <a:lumOff val="35000"/>
                  </a:schemeClr>
                </a:solidFill>
                <a:latin typeface="+mn-lt"/>
                <a:ea typeface="+mn-ea"/>
                <a:cs typeface="+mn-cs"/>
                <a:sym typeface="+mn-ea"/>
              </a:rPr>
              <a:t>Cookie</a:t>
            </a:r>
            <a:r>
              <a:rPr lang="zh-CN" altLang="en-US" sz="2800" spc="150">
                <a:solidFill>
                  <a:schemeClr val="tx1">
                    <a:lumMod val="65000"/>
                    <a:lumOff val="35000"/>
                  </a:schemeClr>
                </a:solidFill>
                <a:latin typeface="+mn-lt"/>
                <a:ea typeface="+mn-ea"/>
                <a:cs typeface="+mn-cs"/>
                <a:sym typeface="+mn-ea"/>
              </a:rPr>
              <a:t>值</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2426335" cy="88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477010"/>
            <a:ext cx="4988560" cy="368300"/>
          </a:xfrm>
          <a:prstGeom prst="rect">
            <a:avLst/>
          </a:prstGeom>
          <a:noFill/>
        </p:spPr>
        <p:txBody>
          <a:bodyPr wrap="square" rtlCol="0" anchor="t">
            <a:spAutoFit/>
          </a:bodyPr>
          <a:p>
            <a:r>
              <a:rPr lang="zh-CN" altLang="en-US"/>
              <a:t>代码修改如下：</a:t>
            </a:r>
            <a:endParaRPr lang="zh-CN" altLang="en-US"/>
          </a:p>
        </p:txBody>
      </p:sp>
      <p:sp>
        <p:nvSpPr>
          <p:cNvPr id="4" name="文本框 3"/>
          <p:cNvSpPr txBox="1"/>
          <p:nvPr/>
        </p:nvSpPr>
        <p:spPr>
          <a:xfrm>
            <a:off x="608330" y="1943100"/>
            <a:ext cx="6970395" cy="4799965"/>
          </a:xfrm>
          <a:prstGeom prst="rect">
            <a:avLst/>
          </a:prstGeom>
          <a:solidFill>
            <a:srgbClr val="D9D9D9"/>
          </a:solidFill>
        </p:spPr>
        <p:txBody>
          <a:bodyPr wrap="square" rtlCol="0" anchor="t">
            <a:spAutoFit/>
          </a:bodyPr>
          <a:p>
            <a:r>
              <a:rPr lang="zh-CN" altLang="en-US"/>
              <a:t>import requests</a:t>
            </a:r>
            <a:endParaRPr lang="zh-CN" altLang="en-US"/>
          </a:p>
          <a:p>
            <a:r>
              <a:rPr lang="zh-CN" altLang="en-US"/>
              <a:t># 前置：使用Rquests 获取URL的response</a:t>
            </a:r>
            <a:endParaRPr lang="zh-CN" altLang="en-US"/>
          </a:p>
          <a:p>
            <a:r>
              <a:rPr lang="zh-CN" altLang="en-US"/>
              <a:t>url = "http://www.techlabplt.com:8085/searchNew?categoryId=29&amp;</a:t>
            </a:r>
            <a:endParaRPr lang="zh-CN" altLang="en-US"/>
          </a:p>
          <a:p>
            <a:r>
              <a:rPr lang="zh-CN" altLang="en-US"/>
              <a:t>orderBy=releaseDate&amp;keyword="</a:t>
            </a:r>
            <a:endParaRPr lang="zh-CN" altLang="en-US"/>
          </a:p>
          <a:p>
            <a:r>
              <a:rPr lang="zh-CN" altLang="en-US"/>
              <a:t># 设置header，并带入到request请求中</a:t>
            </a:r>
            <a:endParaRPr lang="zh-CN" altLang="en-US"/>
          </a:p>
          <a:p>
            <a:r>
              <a:rPr lang="zh-CN" altLang="en-US"/>
              <a:t>header = {</a:t>
            </a:r>
            <a:endParaRPr lang="zh-CN" altLang="en-US"/>
          </a:p>
          <a:p>
            <a:r>
              <a:rPr lang="zh-CN" altLang="en-US"/>
              <a:t>    "user-agent": "Mozilla/5.0 (Windows NT 10.0; Win64; x64)"</a:t>
            </a:r>
            <a:endParaRPr lang="zh-CN" altLang="en-US"/>
          </a:p>
          <a:p>
            <a:r>
              <a:rPr lang="zh-CN" altLang="en-US"/>
              <a:t>                  " AppleWebKit/537.36 (KHTML, like Gecko) Chrome/107.0.0.0 Safari/537.36"}</a:t>
            </a:r>
            <a:endParaRPr lang="zh-CN" altLang="en-US"/>
          </a:p>
          <a:p>
            <a:r>
              <a:rPr lang="zh-CN" altLang="en-US"/>
              <a:t># 设置Cookie，并带入到request请求中</a:t>
            </a:r>
            <a:endParaRPr lang="zh-CN" altLang="en-US"/>
          </a:p>
          <a:p>
            <a:r>
              <a:rPr lang="zh-CN" altLang="en-US"/>
              <a:t>cookie = {</a:t>
            </a:r>
            <a:endParaRPr lang="zh-CN" altLang="en-US"/>
          </a:p>
          <a:p>
            <a:r>
              <a:rPr lang="zh-CN" altLang="en-US"/>
              <a:t>   		 "JSESSIONID": "866E40521A829572EA8C54680D56146A"}</a:t>
            </a:r>
            <a:endParaRPr lang="zh-CN" altLang="en-US"/>
          </a:p>
          <a:p>
            <a:r>
              <a:rPr lang="zh-CN" altLang="en-US"/>
              <a:t>resp = requests.get(url, headers=header, cookies=cookie)</a:t>
            </a:r>
            <a:endParaRPr lang="zh-CN" altLang="en-US"/>
          </a:p>
          <a:p>
            <a:r>
              <a:rPr lang="zh-CN" altLang="en-US"/>
              <a:t>print(resp)</a:t>
            </a:r>
            <a:endParaRPr lang="zh-CN" altLang="en-US"/>
          </a:p>
          <a:p>
            <a:r>
              <a:rPr lang="zh-CN" altLang="en-US"/>
              <a:t>resp.encoding = 'UTF-8'</a:t>
            </a:r>
            <a:endParaRPr lang="zh-CN" altLang="en-US"/>
          </a:p>
          <a:p>
            <a:r>
              <a:rPr lang="zh-CN" altLang="en-US"/>
              <a:t>print(resp.text)</a:t>
            </a:r>
            <a:endParaRPr lang="zh-CN" altLang="en-US"/>
          </a:p>
        </p:txBody>
      </p:sp>
      <p:pic>
        <p:nvPicPr>
          <p:cNvPr id="46235110"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800215" y="4121150"/>
            <a:ext cx="5276850" cy="1866900"/>
          </a:xfrm>
          <a:prstGeom prst="rect">
            <a:avLst/>
          </a:prstGeom>
          <a:noFill/>
          <a:ln>
            <a:noFill/>
          </a:ln>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440000">
            <a:off x="7315200" y="3188335"/>
            <a:ext cx="949325" cy="949325"/>
          </a:xfrm>
          <a:prstGeom prst="rect">
            <a:avLst/>
          </a:prstGeom>
        </p:spPr>
      </p:pic>
      <p:sp>
        <p:nvSpPr>
          <p:cNvPr id="2" name="标题 3"/>
          <p:cNvSpPr>
            <a:spLocks noGrp="1"/>
          </p:cNvSpPr>
          <p:nvPr/>
        </p:nvSpPr>
        <p:spPr>
          <a:xfrm>
            <a:off x="608330" y="608330"/>
            <a:ext cx="4039235" cy="705485"/>
          </a:xfrm>
          <a:prstGeom prst="rect">
            <a:avLst/>
          </a:prstGeom>
        </p:spPr>
        <p:txBody>
          <a:bodyPr vert="horz" lIns="90170" tIns="46990" rIns="90170" bIns="46990" rtlCol="0" anchor="ctr" anchorCtr="0">
            <a:normAutofit fontScale="8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Requests</a:t>
            </a:r>
            <a:r>
              <a:rPr lang="zh-CN" altLang="en-US" sz="2800" spc="150">
                <a:solidFill>
                  <a:schemeClr val="tx1">
                    <a:lumMod val="65000"/>
                    <a:lumOff val="35000"/>
                  </a:schemeClr>
                </a:solidFill>
                <a:latin typeface="+mn-lt"/>
                <a:ea typeface="+mn-ea"/>
                <a:cs typeface="+mn-cs"/>
                <a:sym typeface="+mn-ea"/>
              </a:rPr>
              <a:t>获取异步请求</a:t>
            </a:r>
            <a:r>
              <a:rPr lang="en-US" altLang="zh-CN" sz="2800" spc="150">
                <a:solidFill>
                  <a:schemeClr val="tx1">
                    <a:lumMod val="65000"/>
                    <a:lumOff val="35000"/>
                  </a:schemeClr>
                </a:solidFill>
                <a:latin typeface="+mn-lt"/>
                <a:ea typeface="+mn-ea"/>
                <a:cs typeface="+mn-cs"/>
                <a:sym typeface="+mn-ea"/>
              </a:rPr>
              <a:t>URL</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3792855" cy="1841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965" y="1610360"/>
            <a:ext cx="11249025" cy="645160"/>
          </a:xfrm>
          <a:prstGeom prst="rect">
            <a:avLst/>
          </a:prstGeom>
          <a:noFill/>
        </p:spPr>
        <p:txBody>
          <a:bodyPr wrap="square" rtlCol="0" anchor="t">
            <a:spAutoFit/>
          </a:bodyPr>
          <a:p>
            <a:pPr indent="457200"/>
            <a:r>
              <a:rPr lang="zh-CN" altLang="en-US"/>
              <a:t>4.</a:t>
            </a:r>
            <a:r>
              <a:rPr lang="en-US" altLang="zh-CN"/>
              <a:t>  </a:t>
            </a:r>
            <a:r>
              <a:rPr lang="zh-CN" altLang="en-US"/>
              <a:t>接下来，分析一下怎么去获取多页数据，怎么去获取不同的职位信息。当点击“查看更多”时，如下图所示，PageNum的值会有变化，此时得到的PageNum的值就是分页的页码。</a:t>
            </a:r>
            <a:endParaRPr lang="zh-CN" altLang="en-US"/>
          </a:p>
        </p:txBody>
      </p:sp>
      <p:pic>
        <p:nvPicPr>
          <p:cNvPr id="3" name="图片 2"/>
          <p:cNvPicPr>
            <a:picLocks noChangeAspect="1"/>
          </p:cNvPicPr>
          <p:nvPr/>
        </p:nvPicPr>
        <p:blipFill>
          <a:blip r:embed="rId2"/>
          <a:stretch>
            <a:fillRect/>
          </a:stretch>
        </p:blipFill>
        <p:spPr>
          <a:xfrm>
            <a:off x="1109980" y="2529205"/>
            <a:ext cx="10373360" cy="3512185"/>
          </a:xfrm>
          <a:prstGeom prst="rect">
            <a:avLst/>
          </a:prstGeom>
        </p:spPr>
      </p:pic>
      <p:sp>
        <p:nvSpPr>
          <p:cNvPr id="8"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观察</a:t>
            </a:r>
            <a:r>
              <a:rPr lang="en-US" altLang="zh-CN" sz="2800" spc="150">
                <a:solidFill>
                  <a:schemeClr val="tx1">
                    <a:lumMod val="65000"/>
                    <a:lumOff val="35000"/>
                  </a:schemeClr>
                </a:solidFill>
                <a:latin typeface="+mn-lt"/>
                <a:ea typeface="+mn-ea"/>
                <a:cs typeface="+mn-cs"/>
                <a:sym typeface="+mn-ea"/>
              </a:rPr>
              <a:t>PageNum</a:t>
            </a:r>
            <a:r>
              <a:rPr lang="zh-CN" altLang="en-US" sz="2800" spc="150">
                <a:solidFill>
                  <a:schemeClr val="tx1">
                    <a:lumMod val="65000"/>
                    <a:lumOff val="35000"/>
                  </a:schemeClr>
                </a:solidFill>
                <a:latin typeface="+mn-lt"/>
                <a:ea typeface="+mn-ea"/>
                <a:cs typeface="+mn-cs"/>
                <a:sym typeface="+mn-ea"/>
              </a:rPr>
              <a:t>的</a:t>
            </a:r>
            <a:r>
              <a:rPr lang="zh-CN" altLang="en-US" sz="2800" spc="150">
                <a:solidFill>
                  <a:schemeClr val="tx1">
                    <a:lumMod val="65000"/>
                    <a:lumOff val="35000"/>
                  </a:schemeClr>
                </a:solidFill>
                <a:latin typeface="+mn-lt"/>
                <a:ea typeface="+mn-ea"/>
                <a:cs typeface="+mn-cs"/>
                <a:sym typeface="+mn-ea"/>
              </a:rPr>
              <a:t>值</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1750"/>
            <a:ext cx="3264535" cy="88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20700" y="1860550"/>
            <a:ext cx="5215890" cy="1198880"/>
          </a:xfrm>
          <a:prstGeom prst="rect">
            <a:avLst/>
          </a:prstGeom>
          <a:noFill/>
        </p:spPr>
        <p:txBody>
          <a:bodyPr wrap="square" rtlCol="0" anchor="t">
            <a:spAutoFit/>
          </a:bodyPr>
          <a:p>
            <a:pPr indent="457200"/>
            <a:r>
              <a:rPr lang="zh-CN" altLang="en-US"/>
              <a:t>当多次点击“查看更多”的时候，会得到Error3.html的信息，如下图所示。此页面经过访问后出现一个错误提示页。可以判断此网站做了并发访问的限制。</a:t>
            </a:r>
            <a:endParaRPr lang="zh-CN" altLang="en-US"/>
          </a:p>
        </p:txBody>
      </p:sp>
      <p:pic>
        <p:nvPicPr>
          <p:cNvPr id="150131328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20065" y="3166110"/>
            <a:ext cx="5264785" cy="2258695"/>
          </a:xfrm>
          <a:prstGeom prst="rect">
            <a:avLst/>
          </a:prstGeom>
          <a:noFill/>
          <a:ln>
            <a:noFill/>
          </a:ln>
        </p:spPr>
      </p:pic>
      <p:sp>
        <p:nvSpPr>
          <p:cNvPr id="3" name="文本框 2"/>
          <p:cNvSpPr txBox="1"/>
          <p:nvPr/>
        </p:nvSpPr>
        <p:spPr>
          <a:xfrm>
            <a:off x="6740525" y="1860550"/>
            <a:ext cx="5116830" cy="645160"/>
          </a:xfrm>
          <a:prstGeom prst="rect">
            <a:avLst/>
          </a:prstGeom>
          <a:noFill/>
        </p:spPr>
        <p:txBody>
          <a:bodyPr wrap="square" rtlCol="0" anchor="t">
            <a:spAutoFit/>
          </a:bodyPr>
          <a:p>
            <a:pPr indent="457200"/>
            <a:r>
              <a:rPr lang="zh-CN" altLang="en-US"/>
              <a:t>当通过关键字‘java’搜索的时候，异步请求的链接内出现了keyword=java，如下图所示：</a:t>
            </a:r>
            <a:endParaRPr lang="zh-CN" altLang="en-US"/>
          </a:p>
        </p:txBody>
      </p:sp>
      <p:pic>
        <p:nvPicPr>
          <p:cNvPr id="1049352064"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526530" y="3165475"/>
            <a:ext cx="5331460" cy="2259330"/>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6590" y="3790315"/>
            <a:ext cx="848995" cy="755015"/>
          </a:xfrm>
          <a:prstGeom prst="rect">
            <a:avLst/>
          </a:prstGeom>
        </p:spPr>
      </p:pic>
      <p:sp>
        <p:nvSpPr>
          <p:cNvPr id="10" name="标题 3"/>
          <p:cNvSpPr>
            <a:spLocks noGrp="1"/>
          </p:cNvSpPr>
          <p:nvPr/>
        </p:nvSpPr>
        <p:spPr>
          <a:xfrm>
            <a:off x="608330" y="608330"/>
            <a:ext cx="51587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并发访问</a:t>
            </a:r>
            <a:r>
              <a:rPr lang="zh-CN" altLang="en-US" sz="2800" spc="150">
                <a:solidFill>
                  <a:schemeClr val="tx1">
                    <a:lumMod val="65000"/>
                    <a:lumOff val="35000"/>
                  </a:schemeClr>
                </a:solidFill>
                <a:latin typeface="+mn-lt"/>
                <a:ea typeface="+mn-ea"/>
                <a:cs typeface="+mn-cs"/>
                <a:sym typeface="+mn-ea"/>
              </a:rPr>
              <a:t>限制</a:t>
            </a:r>
            <a:endParaRPr lang="zh-CN" altLang="en-US" sz="2800" spc="150">
              <a:solidFill>
                <a:schemeClr val="tx1">
                  <a:lumMod val="65000"/>
                  <a:lumOff val="35000"/>
                </a:schemeClr>
              </a:solidFill>
              <a:latin typeface="+mn-lt"/>
              <a:ea typeface="+mn-ea"/>
              <a:cs typeface="+mn-cs"/>
              <a:sym typeface="+mn-ea"/>
            </a:endParaRPr>
          </a:p>
        </p:txBody>
      </p:sp>
      <p:cxnSp>
        <p:nvCxnSpPr>
          <p:cNvPr id="12" name="直接连接符 11"/>
          <p:cNvCxnSpPr/>
          <p:nvPr/>
        </p:nvCxnSpPr>
        <p:spPr>
          <a:xfrm flipV="1">
            <a:off x="699135" y="1292860"/>
            <a:ext cx="2299335" cy="889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699135" y="1856105"/>
            <a:ext cx="10126980" cy="2861310"/>
          </a:xfrm>
          <a:prstGeom prst="rect">
            <a:avLst/>
          </a:prstGeom>
          <a:noFill/>
        </p:spPr>
        <p:txBody>
          <a:bodyPr wrap="square" rtlCol="0" anchor="t">
            <a:spAutoFit/>
          </a:bodyPr>
          <a:p>
            <a:r>
              <a:rPr lang="zh-CN" altLang="en-US"/>
              <a:t>通过上述分析，可以得出如下结论：</a:t>
            </a:r>
            <a:endParaRPr lang="zh-CN" altLang="en-US"/>
          </a:p>
          <a:p>
            <a:endParaRPr lang="zh-CN" altLang="en-US"/>
          </a:p>
          <a:p>
            <a:r>
              <a:rPr lang="en-US" altLang="zh-CN"/>
              <a:t>1</a:t>
            </a:r>
            <a:r>
              <a:rPr lang="zh-CN" altLang="en-US"/>
              <a:t>、网站设置了爬虫限制，需要添加Request头内的User-Agent参数；</a:t>
            </a:r>
            <a:endParaRPr lang="zh-CN" altLang="en-US"/>
          </a:p>
          <a:p>
            <a:endParaRPr lang="zh-CN" altLang="en-US"/>
          </a:p>
          <a:p>
            <a:r>
              <a:rPr lang="en-US" altLang="zh-CN"/>
              <a:t>2</a:t>
            </a:r>
            <a:r>
              <a:rPr lang="zh-CN" altLang="en-US"/>
              <a:t>、网站设置了并发限制，可以通过设置两次点击之间的间隔时间，或者通过代理IP的方式发起不同的链接；</a:t>
            </a:r>
            <a:endParaRPr lang="zh-CN" altLang="en-US"/>
          </a:p>
          <a:p>
            <a:endParaRPr lang="zh-CN" altLang="en-US"/>
          </a:p>
          <a:p>
            <a:r>
              <a:rPr lang="en-US" altLang="zh-CN"/>
              <a:t>3</a:t>
            </a:r>
            <a:r>
              <a:rPr lang="zh-CN" altLang="en-US"/>
              <a:t>、获取数据的异步请求有两个重要的参数，第一个PageNum，第二个keyword。PageNum为分页的页码，keyword为搜索字。这样就可以通过设置不同的keyword，得到不同的职位招聘信息；设置不同的PageNum得到不同页的数据。</a:t>
            </a:r>
            <a:endParaRPr lang="zh-CN" altLang="en-US"/>
          </a:p>
        </p:txBody>
      </p:sp>
      <p:sp>
        <p:nvSpPr>
          <p:cNvPr id="2" name="标题 3"/>
          <p:cNvSpPr>
            <a:spLocks noGrp="1"/>
          </p:cNvSpPr>
          <p:nvPr/>
        </p:nvSpPr>
        <p:spPr>
          <a:xfrm>
            <a:off x="608330" y="662305"/>
            <a:ext cx="3703320" cy="651510"/>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网站所用的限制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02385"/>
            <a:ext cx="338264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17650"/>
            <a:ext cx="1615440" cy="368300"/>
          </a:xfrm>
          <a:prstGeom prst="rect">
            <a:avLst/>
          </a:prstGeom>
          <a:noFill/>
        </p:spPr>
        <p:txBody>
          <a:bodyPr wrap="square" rtlCol="0" anchor="t">
            <a:spAutoFit/>
          </a:bodyPr>
          <a:p>
            <a:r>
              <a:rPr lang="zh-CN" altLang="en-US"/>
              <a:t>代码如下：</a:t>
            </a:r>
            <a:endParaRPr lang="zh-CN" altLang="en-US"/>
          </a:p>
        </p:txBody>
      </p:sp>
      <p:sp>
        <p:nvSpPr>
          <p:cNvPr id="3" name="文本框 2"/>
          <p:cNvSpPr txBox="1"/>
          <p:nvPr/>
        </p:nvSpPr>
        <p:spPr>
          <a:xfrm>
            <a:off x="608330" y="2018030"/>
            <a:ext cx="7014845" cy="4523105"/>
          </a:xfrm>
          <a:prstGeom prst="rect">
            <a:avLst/>
          </a:prstGeom>
          <a:solidFill>
            <a:srgbClr val="D9D9D9"/>
          </a:solidFill>
        </p:spPr>
        <p:txBody>
          <a:bodyPr wrap="square" rtlCol="0" anchor="t">
            <a:spAutoFit/>
          </a:bodyPr>
          <a:p>
            <a:r>
              <a:rPr lang="zh-CN" altLang="en-US"/>
              <a:t># -*- coding = utf-8 -*-</a:t>
            </a:r>
            <a:endParaRPr lang="zh-CN" altLang="en-US"/>
          </a:p>
          <a:p>
            <a:r>
              <a:rPr lang="zh-CN" altLang="en-US"/>
              <a:t># 导入模块</a:t>
            </a:r>
            <a:endParaRPr lang="zh-CN" altLang="en-US"/>
          </a:p>
          <a:p>
            <a:r>
              <a:rPr lang="zh-CN" altLang="en-US"/>
              <a:t>import requests</a:t>
            </a:r>
            <a:endParaRPr lang="zh-CN" altLang="en-US"/>
          </a:p>
          <a:p>
            <a:r>
              <a:rPr lang="zh-CN" altLang="en-US"/>
              <a:t>from lxml import etree</a:t>
            </a:r>
            <a:endParaRPr lang="zh-CN" altLang="en-US"/>
          </a:p>
          <a:p>
            <a:r>
              <a:rPr lang="zh-CN" altLang="en-US"/>
              <a:t>from PIL import Image</a:t>
            </a:r>
            <a:endParaRPr lang="zh-CN" altLang="en-US"/>
          </a:p>
          <a:p>
            <a:r>
              <a:rPr lang="zh-CN" altLang="en-US"/>
              <a:t>import pytesseract</a:t>
            </a:r>
            <a:endParaRPr lang="zh-CN" altLang="en-US"/>
          </a:p>
          <a:p>
            <a:r>
              <a:rPr lang="zh-CN" altLang="en-US"/>
              <a:t>import time</a:t>
            </a:r>
            <a:endParaRPr lang="zh-CN" altLang="en-US"/>
          </a:p>
          <a:p>
            <a:r>
              <a:rPr lang="zh-CN" altLang="en-US"/>
              <a:t>import json</a:t>
            </a:r>
            <a:endParaRPr lang="zh-CN" altLang="en-US"/>
          </a:p>
          <a:p>
            <a:r>
              <a:rPr lang="zh-CN" altLang="en-US"/>
              <a:t> # 定义一个函数，用于获取一个请求头来伪装成浏览器；</a:t>
            </a:r>
            <a:endParaRPr lang="zh-CN" altLang="en-US"/>
          </a:p>
          <a:p>
            <a:r>
              <a:rPr lang="zh-CN" altLang="en-US"/>
              <a:t>def request_header():</a:t>
            </a:r>
            <a:endParaRPr lang="zh-CN" altLang="en-US"/>
          </a:p>
          <a:p>
            <a:r>
              <a:rPr lang="zh-CN" altLang="en-US"/>
              <a:t>    headers = {</a:t>
            </a:r>
            <a:endParaRPr lang="zh-CN" altLang="en-US"/>
          </a:p>
          <a:p>
            <a:r>
              <a:rPr lang="zh-CN" altLang="en-US"/>
              <a:t>        # 常见浏览器的请求头伪装（如：火狐,谷歌）</a:t>
            </a:r>
            <a:endParaRPr lang="zh-CN" altLang="en-US"/>
          </a:p>
          <a:p>
            <a:r>
              <a:rPr lang="zh-CN" altLang="en-US"/>
              <a:t>        'User-Agent': 'Mozilla/5.0 (Windows NT 10.0; Win64; x64) AppleWebKit/537.36 (KHTML, like Gecko)'</a:t>
            </a:r>
            <a:endParaRPr lang="zh-CN" altLang="en-US"/>
          </a:p>
          <a:p>
            <a:r>
              <a:rPr lang="zh-CN" altLang="en-US"/>
              <a:t>                      ' Chrome/107.0.0.0 Safari/537.36'}</a:t>
            </a:r>
            <a:endParaRPr lang="zh-CN" altLang="en-US"/>
          </a:p>
          <a:p>
            <a:r>
              <a:rPr lang="zh-CN" altLang="en-US"/>
              <a:t>    return headers</a:t>
            </a:r>
            <a:endParaRPr lang="zh-CN" altLang="en-US"/>
          </a:p>
        </p:txBody>
      </p:sp>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256030"/>
            <a:ext cx="7230745" cy="5631180"/>
          </a:xfrm>
          <a:prstGeom prst="rect">
            <a:avLst/>
          </a:prstGeom>
          <a:solidFill>
            <a:srgbClr val="D9D9D9"/>
          </a:solidFill>
        </p:spPr>
        <p:txBody>
          <a:bodyPr wrap="square" rtlCol="0" anchor="t">
            <a:spAutoFit/>
          </a:bodyPr>
          <a:p>
            <a:r>
              <a:rPr lang="zh-CN" altLang="en-US"/>
              <a:t># 定于一个函数，用于处理图片上的杂线</a:t>
            </a:r>
            <a:endParaRPr lang="zh-CN" altLang="en-US"/>
          </a:p>
          <a:p>
            <a:r>
              <a:rPr lang="zh-CN" altLang="en-US"/>
              <a:t>def process_img(img: Image, dstImgPath: str):</a:t>
            </a:r>
            <a:endParaRPr lang="zh-CN" altLang="en-US"/>
          </a:p>
          <a:p>
            <a:r>
              <a:rPr lang="zh-CN" altLang="en-US"/>
              <a:t>    for i in range(img.size[0]):</a:t>
            </a:r>
            <a:endParaRPr lang="zh-CN" altLang="en-US"/>
          </a:p>
          <a:p>
            <a:r>
              <a:rPr lang="zh-CN" altLang="en-US"/>
              <a:t>        for j in range(img.size[1]):</a:t>
            </a:r>
            <a:endParaRPr lang="zh-CN" altLang="en-US"/>
          </a:p>
          <a:p>
            <a:r>
              <a:rPr lang="zh-CN" altLang="en-US"/>
              <a:t>            r, g, b = img.getpixel((i, j))</a:t>
            </a:r>
            <a:endParaRPr lang="zh-CN" altLang="en-US"/>
          </a:p>
          <a:p>
            <a:r>
              <a:rPr lang="zh-CN" altLang="en-US"/>
              <a:t>            # 将干扰线像素值变为纯白色</a:t>
            </a:r>
            <a:endParaRPr lang="zh-CN" altLang="en-US"/>
          </a:p>
          <a:p>
            <a:r>
              <a:rPr lang="zh-CN" altLang="en-US"/>
              <a:t>            if r &gt;= 90 and g &gt;= 90 and b &gt;= 90:</a:t>
            </a:r>
            <a:endParaRPr lang="zh-CN" altLang="en-US"/>
          </a:p>
          <a:p>
            <a:r>
              <a:rPr lang="zh-CN" altLang="en-US"/>
              <a:t>                img.putpixel((i, j), (255, 255, 255))</a:t>
            </a:r>
            <a:endParaRPr lang="zh-CN" altLang="en-US"/>
          </a:p>
          <a:p>
            <a:r>
              <a:rPr lang="zh-CN" altLang="en-US"/>
              <a:t>    img.save(dstImgPath)</a:t>
            </a:r>
            <a:endParaRPr lang="zh-CN" altLang="en-US"/>
          </a:p>
          <a:p>
            <a:r>
              <a:rPr lang="zh-CN" altLang="en-US"/>
              <a:t># 获取得到访问的session</a:t>
            </a:r>
            <a:endParaRPr lang="zh-CN" altLang="en-US"/>
          </a:p>
          <a:p>
            <a:r>
              <a:rPr lang="zh-CN" altLang="en-US"/>
              <a:t>def get_session(): </a:t>
            </a:r>
            <a:endParaRPr lang="zh-CN" altLang="en-US"/>
          </a:p>
          <a:p>
            <a:r>
              <a:rPr lang="zh-CN" altLang="en-US"/>
              <a:t>    # 访问招聘页面登录界面</a:t>
            </a:r>
            <a:endParaRPr lang="zh-CN" altLang="en-US"/>
          </a:p>
          <a:p>
            <a:r>
              <a:rPr lang="zh-CN" altLang="en-US"/>
              <a:t>    response = requests.get(url='http://www.techlabplt.com:8085/user/login',</a:t>
            </a:r>
            <a:endParaRPr lang="zh-CN" altLang="en-US"/>
          </a:p>
          <a:p>
            <a:r>
              <a:rPr lang="zh-CN" altLang="en-US"/>
              <a:t>                            timeout=2, headers=request_header())</a:t>
            </a:r>
            <a:endParaRPr lang="zh-CN" altLang="en-US"/>
          </a:p>
          <a:p>
            <a:r>
              <a:rPr lang="zh-CN" altLang="en-US"/>
              <a:t>    text = response.text</a:t>
            </a:r>
            <a:endParaRPr lang="zh-CN" altLang="en-US"/>
          </a:p>
          <a:p>
            <a:r>
              <a:rPr lang="zh-CN" altLang="en-US"/>
              <a:t>    html = etree.HTML(text)</a:t>
            </a:r>
            <a:endParaRPr lang="zh-CN" altLang="en-US"/>
          </a:p>
          <a:p>
            <a:r>
              <a:rPr lang="zh-CN" altLang="en-US"/>
              <a:t>    # 通过xpath获取验证码的链接地址</a:t>
            </a:r>
            <a:endParaRPr lang="zh-CN" altLang="en-US"/>
          </a:p>
          <a:p>
            <a:r>
              <a:rPr lang="zh-CN" altLang="en-US"/>
              <a:t>    code_url = "http://www.techlabplt.com:8085/" + str(html.xpath('//*[@id="identify_img"]/@src')[0])</a:t>
            </a:r>
            <a:endParaRPr lang="zh-CN" altLang="en-US"/>
          </a:p>
        </p:txBody>
      </p:sp>
      <p:sp>
        <p:nvSpPr>
          <p:cNvPr id="8" name="标题 3"/>
          <p:cNvSpPr>
            <a:spLocks noGrp="1"/>
          </p:cNvSpPr>
          <p:nvPr/>
        </p:nvSpPr>
        <p:spPr>
          <a:xfrm>
            <a:off x="608330" y="37211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12014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11605"/>
            <a:ext cx="7482205" cy="5283835"/>
          </a:xfrm>
          <a:prstGeom prst="rect">
            <a:avLst/>
          </a:prstGeom>
          <a:solidFill>
            <a:srgbClr val="D9D9D9"/>
          </a:solidFill>
        </p:spPr>
        <p:txBody>
          <a:bodyPr wrap="square" rtlCol="0" anchor="t">
            <a:noAutofit/>
          </a:bodyPr>
          <a:p>
            <a:r>
              <a:rPr lang="zh-CN" altLang="en-US"/>
              <a:t> # 使用session让请求之间具有连贯性，保证在这里下载的验证码和下面登录时的验证码是同一个验证码</a:t>
            </a:r>
            <a:endParaRPr lang="zh-CN" altLang="en-US"/>
          </a:p>
          <a:p>
            <a:r>
              <a:rPr lang="zh-CN" altLang="en-US"/>
              <a:t>    proxy_session = requests.session()</a:t>
            </a:r>
            <a:endParaRPr lang="zh-CN" altLang="en-US"/>
          </a:p>
          <a:p>
            <a:r>
              <a:rPr lang="zh-CN" altLang="en-US"/>
              <a:t>    flag = True</a:t>
            </a:r>
            <a:endParaRPr lang="zh-CN" altLang="en-US"/>
          </a:p>
          <a:p>
            <a:r>
              <a:rPr lang="zh-CN" altLang="en-US"/>
              <a:t>    img_name = "img"</a:t>
            </a:r>
            <a:endParaRPr lang="zh-CN" altLang="en-US"/>
          </a:p>
          <a:p>
            <a:r>
              <a:rPr lang="zh-CN" altLang="en-US"/>
              <a:t>    # 循环语句，直到获取正确的登录返回</a:t>
            </a:r>
            <a:endParaRPr lang="zh-CN" altLang="en-US"/>
          </a:p>
          <a:p>
            <a:r>
              <a:rPr lang="zh-CN" altLang="en-US"/>
              <a:t>    while flag:</a:t>
            </a:r>
            <a:endParaRPr lang="zh-CN" altLang="en-US"/>
          </a:p>
          <a:p>
            <a:r>
              <a:rPr lang="zh-CN" altLang="en-US"/>
              <a:t>        code_response = proxy_session.get(code_url,</a:t>
            </a:r>
            <a:endParaRPr lang="zh-CN" altLang="en-US"/>
          </a:p>
          <a:p>
            <a:r>
              <a:rPr lang="zh-CN" altLang="en-US"/>
              <a:t>                                          timeout=2, headers=request_header())</a:t>
            </a:r>
            <a:endParaRPr lang="zh-CN" altLang="en-US"/>
          </a:p>
          <a:p>
            <a:r>
              <a:rPr lang="zh-CN" altLang="en-US"/>
              <a:t>        code_file = code_response.content</a:t>
            </a:r>
            <a:endParaRPr lang="zh-CN" altLang="en-US"/>
          </a:p>
          <a:p>
            <a:r>
              <a:rPr lang="zh-CN" altLang="en-US"/>
              <a:t>        # print(code_file)</a:t>
            </a:r>
            <a:endParaRPr lang="zh-CN" altLang="en-US"/>
          </a:p>
          <a:p>
            <a:r>
              <a:rPr lang="zh-CN" altLang="en-US"/>
              <a:t>        img_url = 'D:/images/' + img + '.jpg'</a:t>
            </a:r>
            <a:endParaRPr lang="zh-CN" altLang="en-US"/>
          </a:p>
          <a:p>
            <a:r>
              <a:rPr lang="zh-CN" altLang="en-US"/>
              <a:t>        # 将二进制数据写入文件</a:t>
            </a:r>
            <a:endParaRPr lang="zh-CN" altLang="en-US"/>
          </a:p>
          <a:p>
            <a:r>
              <a:rPr lang="zh-CN" altLang="en-US"/>
              <a:t>        with open(img_url, 'wb') as f:</a:t>
            </a:r>
            <a:endParaRPr lang="zh-CN" altLang="en-US"/>
          </a:p>
          <a:p>
            <a:r>
              <a:rPr lang="zh-CN" altLang="en-US"/>
              <a:t>            f.write(code_file)</a:t>
            </a:r>
            <a:endParaRPr lang="zh-CN" altLang="en-US"/>
          </a:p>
          <a:p>
            <a:r>
              <a:rPr lang="zh-CN" altLang="en-US"/>
              <a:t>        dst_img_path = 'D:/images/' + img + 'b.jpg'</a:t>
            </a:r>
            <a:endParaRPr lang="zh-CN" altLang="en-US"/>
          </a:p>
          <a:p>
            <a:r>
              <a:rPr lang="zh-CN" altLang="en-US"/>
              <a:t>        img = Image.open(img_url)</a:t>
            </a:r>
            <a:endParaRPr lang="zh-CN" altLang="en-US"/>
          </a:p>
          <a:p>
            <a:r>
              <a:rPr lang="zh-CN" altLang="en-US"/>
              <a:t>        pre_identify_code = pytesseract.image_to_string(img, lang='eng')</a:t>
            </a:r>
            <a:endParaRPr lang="zh-CN" altLang="en-US"/>
          </a:p>
        </p:txBody>
      </p:sp>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86535"/>
            <a:ext cx="7341235" cy="5077460"/>
          </a:xfrm>
          <a:prstGeom prst="rect">
            <a:avLst/>
          </a:prstGeom>
          <a:solidFill>
            <a:srgbClr val="D9D9D9"/>
          </a:solidFill>
        </p:spPr>
        <p:txBody>
          <a:bodyPr wrap="square" rtlCol="0" anchor="t">
            <a:spAutoFit/>
          </a:bodyPr>
          <a:p>
            <a:r>
              <a:rPr lang="zh-CN" altLang="en-US"/>
              <a:t>print("验证码：" + pre_identify_code)</a:t>
            </a:r>
            <a:endParaRPr lang="zh-CN" altLang="en-US"/>
          </a:p>
          <a:p>
            <a:r>
              <a:rPr lang="zh-CN" altLang="en-US"/>
              <a:t>        process_img(img, dst_img_path)</a:t>
            </a:r>
            <a:endParaRPr lang="zh-CN" altLang="en-US"/>
          </a:p>
          <a:p>
            <a:r>
              <a:rPr lang="zh-CN" altLang="en-US"/>
              <a:t>        img = Image.open(dst_img_path)</a:t>
            </a:r>
            <a:endParaRPr lang="zh-CN" altLang="en-US"/>
          </a:p>
          <a:p>
            <a:r>
              <a:rPr lang="zh-CN" altLang="en-US"/>
              <a:t>        # 去除不必要的回车与空格等字符</a:t>
            </a:r>
            <a:endParaRPr lang="zh-CN" altLang="en-US"/>
          </a:p>
          <a:p>
            <a:r>
              <a:rPr lang="zh-CN" altLang="en-US"/>
              <a:t>        identify_code = pytesseract.image_to_string(img, lang='eng') \</a:t>
            </a:r>
            <a:endParaRPr lang="zh-CN" altLang="en-US"/>
          </a:p>
          <a:p>
            <a:r>
              <a:rPr lang="zh-CN" altLang="en-US"/>
              <a:t>            .replace(' ', '').replace('\n', '').replace(',', '')</a:t>
            </a:r>
            <a:endParaRPr lang="zh-CN" altLang="en-US"/>
          </a:p>
          <a:p>
            <a:r>
              <a:rPr lang="zh-CN" altLang="en-US"/>
              <a:t>        print("处理后验证码：" + str(identify_code))</a:t>
            </a:r>
            <a:endParaRPr lang="zh-CN" altLang="en-US"/>
          </a:p>
          <a:p>
            <a:r>
              <a:rPr lang="zh-CN" altLang="en-US"/>
              <a:t>        time.sleep(1)</a:t>
            </a:r>
            <a:endParaRPr lang="zh-CN" altLang="en-US"/>
          </a:p>
          <a:p>
            <a:r>
              <a:rPr lang="zh-CN" altLang="en-US"/>
              <a:t>        login_post = {</a:t>
            </a:r>
            <a:endParaRPr lang="zh-CN" altLang="en-US"/>
          </a:p>
          <a:p>
            <a:r>
              <a:rPr lang="zh-CN" altLang="en-US"/>
              <a:t>            'userName': 'test',</a:t>
            </a:r>
            <a:endParaRPr lang="zh-CN" altLang="en-US"/>
          </a:p>
          <a:p>
            <a:r>
              <a:rPr lang="zh-CN" altLang="en-US"/>
              <a:t>            'userPass': 'test+123',</a:t>
            </a:r>
            <a:endParaRPr lang="zh-CN" altLang="en-US"/>
          </a:p>
          <a:p>
            <a:r>
              <a:rPr lang="zh-CN" altLang="en-US"/>
              <a:t>            'userIdentify': str(identify_code)}</a:t>
            </a:r>
            <a:endParaRPr lang="zh-CN" altLang="en-US"/>
          </a:p>
          <a:p>
            <a:r>
              <a:rPr lang="zh-CN" altLang="en-US"/>
              <a:t>        print(login_post)</a:t>
            </a:r>
            <a:endParaRPr lang="zh-CN" altLang="en-US"/>
          </a:p>
          <a:p>
            <a:r>
              <a:rPr lang="zh-CN" altLang="en-US"/>
              <a:t>        response_login = proxy_session.post("http://www.techlabplt.com:8085/user/login",</a:t>
            </a:r>
            <a:endParaRPr lang="zh-CN" altLang="en-US"/>
          </a:p>
          <a:p>
            <a:r>
              <a:rPr lang="zh-CN" altLang="en-US"/>
              <a:t>                                            timeout=2, headers=request_header(), data=login_post).text</a:t>
            </a:r>
            <a:endParaRPr lang="zh-CN" altLang="en-US"/>
          </a:p>
          <a:p>
            <a:r>
              <a:rPr lang="zh-CN" altLang="en-US"/>
              <a:t>        print(response_login)</a:t>
            </a:r>
            <a:endParaRPr lang="zh-CN" altLang="en-US"/>
          </a:p>
        </p:txBody>
      </p:sp>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账号</a:t>
            </a:r>
            <a:r>
              <a:rPr lang="zh-CN" altLang="en-US" sz="2800" spc="150">
                <a:solidFill>
                  <a:schemeClr val="tx1">
                    <a:lumMod val="65000"/>
                    <a:lumOff val="35000"/>
                  </a:schemeClr>
                </a:solidFill>
                <a:latin typeface="+mn-lt"/>
                <a:ea typeface="+mn-ea"/>
                <a:cs typeface="+mn-cs"/>
                <a:sym typeface="+mn-ea"/>
              </a:rPr>
              <a:t>限制</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1512570" cy="20955"/>
          </a:xfrm>
          <a:prstGeom prst="line">
            <a:avLst/>
          </a:prstGeom>
          <a:ln w="19050"/>
        </p:spPr>
        <p:style>
          <a:lnRef idx="1">
            <a:schemeClr val="dk1"/>
          </a:lnRef>
          <a:fillRef idx="0">
            <a:schemeClr val="dk1"/>
          </a:fillRef>
          <a:effectRef idx="0">
            <a:schemeClr val="dk1"/>
          </a:effectRef>
          <a:fontRef idx="minor">
            <a:schemeClr val="tx1"/>
          </a:fontRef>
        </p:style>
      </p:cxnSp>
      <p:sp>
        <p:nvSpPr>
          <p:cNvPr id="4"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820545"/>
            <a:ext cx="11189970" cy="3814445"/>
          </a:xfrm>
          <a:prstGeom prst="rect">
            <a:avLst/>
          </a:prstGeom>
          <a:noFill/>
        </p:spPr>
        <p:txBody>
          <a:bodyPr wrap="square" rtlCol="0">
            <a:noAutofit/>
          </a:bodyPr>
          <a:p>
            <a:r>
              <a:rPr lang="zh-CN" altLang="en-US" b="1"/>
              <a:t>知识</a:t>
            </a:r>
            <a:r>
              <a:rPr lang="zh-CN" altLang="en-US" b="1"/>
              <a:t>储备：</a:t>
            </a:r>
            <a:endParaRPr lang="zh-CN" altLang="en-US" b="1"/>
          </a:p>
          <a:p>
            <a:pPr marL="285750" indent="-285750" algn="l">
              <a:lnSpc>
                <a:spcPct val="220000"/>
              </a:lnSpc>
              <a:spcBef>
                <a:spcPts val="0"/>
              </a:spcBef>
              <a:spcAft>
                <a:spcPts val="600"/>
              </a:spcAft>
              <a:buClrTx/>
              <a:buSzTx/>
              <a:buFont typeface="Arial" panose="020B0604020202020204" pitchFamily="34" charset="0"/>
              <a:buChar char="•"/>
            </a:pPr>
            <a:r>
              <a:rPr lang="zh-CN" altLang="en-US" b="1"/>
              <a:t></a:t>
            </a: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了解网站对用户账号的限制措施，包括登录次数、请求速度、并发连接数等；理解账号限制背后的原因和意图；</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了解并具备更换账号的策略和方法，比如使用多个账号轮换、获取临时账号等，以便绕过网站的账号限制；</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了根据网站的限制思路来控制请求频率，包括设置爬取延时、使用随机时间间隔等手段，以避免触发账号限制；</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了解代理 IP 的概念和作用，掌握如何获取和使用代理 IP 来隐藏真实 IP 地址，以规避网站对单个 IP 的请求限制；</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User-Agent 在 HTTP 请求中的作用，具备修改 User-Agent 头部以模拟不同客户端或浏览器访问的能力，以减少对账号的限制。</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405890"/>
            <a:ext cx="6969760" cy="5224780"/>
          </a:xfrm>
          <a:prstGeom prst="rect">
            <a:avLst/>
          </a:prstGeom>
          <a:solidFill>
            <a:srgbClr val="D9D9D9"/>
          </a:solidFill>
        </p:spPr>
        <p:txBody>
          <a:bodyPr wrap="square" rtlCol="0" anchor="t">
            <a:noAutofit/>
          </a:bodyPr>
          <a:p>
            <a:r>
              <a:rPr lang="zh-CN" altLang="en-US"/>
              <a:t> # 1表示验证正确</a:t>
            </a:r>
            <a:endParaRPr lang="zh-CN" altLang="en-US"/>
          </a:p>
          <a:p>
            <a:r>
              <a:rPr lang="zh-CN" altLang="en-US"/>
              <a:t>        if response_login == '1':</a:t>
            </a:r>
            <a:endParaRPr lang="zh-CN" altLang="en-US"/>
          </a:p>
          <a:p>
            <a:r>
              <a:rPr lang="zh-CN" altLang="en-US"/>
              <a:t>            flag = False</a:t>
            </a:r>
            <a:endParaRPr lang="zh-CN" altLang="en-US"/>
          </a:p>
          <a:p>
            <a:r>
              <a:rPr lang="zh-CN" altLang="en-US"/>
              <a:t>        else:</a:t>
            </a:r>
            <a:endParaRPr lang="zh-CN" altLang="en-US"/>
          </a:p>
          <a:p>
            <a:r>
              <a:rPr lang="zh-CN" altLang="en-US"/>
              <a:t>            time.sleep(2)</a:t>
            </a:r>
            <a:endParaRPr lang="zh-CN" altLang="en-US"/>
          </a:p>
          <a:p>
            <a:r>
              <a:rPr lang="zh-CN" altLang="en-US"/>
              <a:t>    return proxy_session</a:t>
            </a:r>
            <a:endParaRPr lang="zh-CN" altLang="en-US"/>
          </a:p>
          <a:p>
            <a:r>
              <a:rPr lang="zh-CN" altLang="en-US"/>
              <a:t>if __name__ == '__main__':</a:t>
            </a:r>
            <a:endParaRPr lang="zh-CN" altLang="en-US"/>
          </a:p>
          <a:p>
            <a:r>
              <a:rPr lang="zh-CN" altLang="en-US"/>
              <a:t>    #  命名dataList数组，用于存储JSON数据</a:t>
            </a:r>
            <a:endParaRPr lang="zh-CN" altLang="en-US"/>
          </a:p>
          <a:p>
            <a:r>
              <a:rPr lang="zh-CN" altLang="en-US"/>
              <a:t>    dataList = []</a:t>
            </a:r>
            <a:endParaRPr lang="zh-CN" altLang="en-US"/>
          </a:p>
          <a:p>
            <a:r>
              <a:rPr lang="zh-CN" altLang="en-US"/>
              <a:t>    session = get_session()</a:t>
            </a:r>
            <a:endParaRPr lang="zh-CN" altLang="en-US"/>
          </a:p>
          <a:p>
            <a:r>
              <a:rPr lang="zh-CN" altLang="en-US"/>
              <a:t>    # 定义java、大数据、php 三个职位关键字</a:t>
            </a:r>
            <a:endParaRPr lang="zh-CN" altLang="en-US"/>
          </a:p>
          <a:p>
            <a:r>
              <a:rPr lang="zh-CN" altLang="en-US"/>
              <a:t>    job_list = ['java', 'php', '大数据']</a:t>
            </a:r>
            <a:endParaRPr lang="zh-CN" altLang="en-US"/>
          </a:p>
          <a:p>
            <a:r>
              <a:rPr lang="zh-CN" altLang="en-US"/>
              <a:t>    # 循环遍历职位关键字</a:t>
            </a:r>
            <a:endParaRPr lang="zh-CN" altLang="en-US"/>
          </a:p>
          <a:p>
            <a:r>
              <a:rPr lang="zh-CN" altLang="en-US"/>
              <a:t> for job in job_list:</a:t>
            </a:r>
            <a:endParaRPr lang="zh-CN" altLang="en-US"/>
          </a:p>
          <a:p>
            <a:r>
              <a:rPr lang="zh-CN" altLang="en-US"/>
              <a:t>        print("职位关键字：" + job)</a:t>
            </a:r>
            <a:endParaRPr lang="zh-CN" altLang="en-US"/>
          </a:p>
          <a:p>
            <a:r>
              <a:rPr lang="zh-CN" altLang="en-US"/>
              <a:t>        for i in range(1, 51):</a:t>
            </a:r>
            <a:endParaRPr lang="zh-CN" altLang="en-US"/>
          </a:p>
        </p:txBody>
      </p:sp>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3845"/>
            <a:ext cx="7112000" cy="5077460"/>
          </a:xfrm>
          <a:prstGeom prst="rect">
            <a:avLst/>
          </a:prstGeom>
          <a:solidFill>
            <a:srgbClr val="D9D9D9"/>
          </a:solidFill>
        </p:spPr>
        <p:txBody>
          <a:bodyPr wrap="square" rtlCol="0" anchor="t">
            <a:spAutoFit/>
          </a:bodyPr>
          <a:p>
            <a:r>
              <a:rPr lang="zh-CN" altLang="en-US">
                <a:sym typeface="+mn-ea"/>
              </a:rPr>
              <a:t>resp = session.get(</a:t>
            </a:r>
            <a:endParaRPr lang="zh-CN" altLang="en-US"/>
          </a:p>
          <a:p>
            <a:r>
              <a:rPr lang="zh-CN" altLang="en-US">
                <a:sym typeface="+mn-ea"/>
              </a:rPr>
              <a:t>                "http://www.techlabplt.com:8085/searchNew?orderBy=releaseDate&amp;keyword=" +job + "&amp;pageNum=" + str(i), headers=request_header())</a:t>
            </a:r>
            <a:r>
              <a:rPr lang="zh-CN" altLang="en-US"/>
              <a:t> </a:t>
            </a:r>
            <a:endParaRPr lang="zh-CN" altLang="en-US"/>
          </a:p>
          <a:p>
            <a:r>
              <a:rPr lang="zh-CN" altLang="en-US"/>
              <a:t># 返回的转化为json格式</a:t>
            </a:r>
            <a:endParaRPr lang="zh-CN" altLang="en-US"/>
          </a:p>
          <a:p>
            <a:r>
              <a:rPr lang="zh-CN" altLang="en-US"/>
              <a:t>            return_json = resp.json()</a:t>
            </a:r>
            <a:endParaRPr lang="zh-CN" altLang="en-US"/>
          </a:p>
          <a:p>
            <a:r>
              <a:rPr lang="zh-CN" altLang="en-US"/>
              <a:t>            print(return_json)</a:t>
            </a:r>
            <a:endParaRPr lang="zh-CN" altLang="en-US"/>
          </a:p>
          <a:p>
            <a:r>
              <a:rPr lang="zh-CN" altLang="en-US"/>
              <a:t>            json_data = return_json['data']</a:t>
            </a:r>
            <a:endParaRPr lang="zh-CN" altLang="en-US"/>
          </a:p>
          <a:p>
            <a:r>
              <a:rPr lang="zh-CN" altLang="en-US"/>
              <a:t> </a:t>
            </a:r>
            <a:endParaRPr lang="zh-CN" altLang="en-US"/>
          </a:p>
          <a:p>
            <a:r>
              <a:rPr lang="zh-CN" altLang="en-US"/>
              <a:t>            # 把jsonData对象添加到dataList数组</a:t>
            </a:r>
            <a:endParaRPr lang="zh-CN" altLang="en-US"/>
          </a:p>
          <a:p>
            <a:r>
              <a:rPr lang="zh-CN" altLang="en-US"/>
              <a:t>            dataList.append(json_data)</a:t>
            </a:r>
            <a:endParaRPr lang="zh-CN" altLang="en-US"/>
          </a:p>
          <a:p>
            <a:r>
              <a:rPr lang="zh-CN" altLang="en-US"/>
              <a:t>            # 网站有并发限制，所以使用睡眠降低连接速度</a:t>
            </a:r>
            <a:endParaRPr lang="zh-CN" altLang="en-US"/>
          </a:p>
          <a:p>
            <a:r>
              <a:rPr lang="zh-CN" altLang="en-US"/>
              <a:t>            time.sleep(2)</a:t>
            </a:r>
            <a:endParaRPr lang="zh-CN" altLang="en-US"/>
          </a:p>
          <a:p>
            <a:r>
              <a:rPr lang="zh-CN" altLang="en-US"/>
              <a:t> </a:t>
            </a:r>
            <a:endParaRPr lang="zh-CN" altLang="en-US"/>
          </a:p>
          <a:p>
            <a:r>
              <a:rPr lang="zh-CN" altLang="en-US"/>
              <a:t>    # 新建命名为data.json的json文件并将dataList存入</a:t>
            </a:r>
            <a:endParaRPr lang="zh-CN" altLang="en-US"/>
          </a:p>
          <a:p>
            <a:r>
              <a:rPr lang="zh-CN" altLang="en-US"/>
              <a:t>    with open('D:/images/data.json', 'w', encoding='utf-8') as jsonFile:</a:t>
            </a:r>
            <a:endParaRPr lang="zh-CN" altLang="en-US"/>
          </a:p>
          <a:p>
            <a:r>
              <a:rPr lang="zh-CN" altLang="en-US"/>
              <a:t>        jsonFile.write(json.dumps(dataList, ensure_ascii=False, indent=4))</a:t>
            </a:r>
            <a:endParaRPr lang="zh-CN" altLang="en-US"/>
          </a:p>
        </p:txBody>
      </p:sp>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859280"/>
            <a:ext cx="2753995" cy="368300"/>
          </a:xfrm>
          <a:prstGeom prst="rect">
            <a:avLst/>
          </a:prstGeom>
          <a:noFill/>
        </p:spPr>
        <p:txBody>
          <a:bodyPr wrap="square" rtlCol="0">
            <a:spAutoFit/>
          </a:bodyPr>
          <a:p>
            <a:r>
              <a:rPr lang="zh-CN" altLang="en-US"/>
              <a:t>运行结果</a:t>
            </a:r>
            <a:r>
              <a:rPr lang="zh-CN" altLang="en-US"/>
              <a:t>如下：</a:t>
            </a:r>
            <a:endParaRPr lang="zh-CN" altLang="en-US"/>
          </a:p>
        </p:txBody>
      </p:sp>
      <p:pic>
        <p:nvPicPr>
          <p:cNvPr id="658858815" name="图片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2839720"/>
            <a:ext cx="5276850" cy="3048000"/>
          </a:xfrm>
          <a:prstGeom prst="rect">
            <a:avLst/>
          </a:prstGeom>
          <a:noFill/>
          <a:ln>
            <a:noFill/>
          </a:ln>
        </p:spPr>
      </p:pic>
      <p:sp>
        <p:nvSpPr>
          <p:cNvPr id="3" name="文本框 2"/>
          <p:cNvSpPr txBox="1"/>
          <p:nvPr/>
        </p:nvSpPr>
        <p:spPr>
          <a:xfrm>
            <a:off x="6461760" y="1527810"/>
            <a:ext cx="5278120" cy="922020"/>
          </a:xfrm>
          <a:prstGeom prst="rect">
            <a:avLst/>
          </a:prstGeom>
          <a:noFill/>
        </p:spPr>
        <p:txBody>
          <a:bodyPr wrap="square" rtlCol="0" anchor="t">
            <a:spAutoFit/>
          </a:bodyPr>
          <a:p>
            <a:r>
              <a:rPr lang="zh-CN" altLang="en-US"/>
              <a:t>运行完毕后，在保存目录下，新增了一个命名为Data的JSON文件，它一共有1500条数据，如下图所示：</a:t>
            </a:r>
            <a:endParaRPr lang="zh-CN" altLang="en-US"/>
          </a:p>
        </p:txBody>
      </p:sp>
      <p:pic>
        <p:nvPicPr>
          <p:cNvPr id="1528742473"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461760" y="3059430"/>
            <a:ext cx="5276850" cy="2828290"/>
          </a:xfrm>
          <a:prstGeom prst="rect">
            <a:avLst/>
          </a:prstGeom>
          <a:noFill/>
          <a:ln>
            <a:noFill/>
          </a:ln>
        </p:spPr>
      </p:pic>
      <p:sp>
        <p:nvSpPr>
          <p:cNvPr id="8" name="标题 3"/>
          <p:cNvSpPr>
            <a:spLocks noGrp="1"/>
          </p:cNvSpPr>
          <p:nvPr/>
        </p:nvSpPr>
        <p:spPr>
          <a:xfrm>
            <a:off x="608330" y="544830"/>
            <a:ext cx="3301365" cy="7689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解决相应的限制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292860"/>
            <a:ext cx="2991485" cy="82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960120" y="2346960"/>
            <a:ext cx="10272395" cy="2414270"/>
          </a:xfrm>
        </p:spPr>
        <p:txBody>
          <a:bodyPr>
            <a:scene3d>
              <a:camera prst="orthographicFront"/>
              <a:lightRig rig="threePt" dir="t"/>
            </a:scene3d>
          </a:bodyPr>
          <a:p>
            <a:pPr algn="ctr"/>
            <a:r>
              <a:rPr lang="zh-CN" altLang="en-US" sz="9600">
                <a:gradFill>
                  <a:gsLst>
                    <a:gs pos="21000">
                      <a:srgbClr val="53575C"/>
                    </a:gs>
                    <a:gs pos="88000">
                      <a:srgbClr val="C5C7CA"/>
                    </a:gs>
                  </a:gsLst>
                  <a:lin ang="5400000"/>
                </a:gradFill>
                <a:effectLst/>
              </a:rPr>
              <a:t>谢谢观看！</a:t>
            </a:r>
            <a:endParaRPr lang="zh-CN" altLang="en-US" sz="9600">
              <a:gradFill>
                <a:gsLst>
                  <a:gs pos="21000">
                    <a:srgbClr val="53575C"/>
                  </a:gs>
                  <a:gs pos="88000">
                    <a:srgbClr val="C5C7CA"/>
                  </a:gs>
                </a:gsLst>
                <a:lin ang="5400000"/>
              </a:gradFill>
              <a:effectLst/>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3355340" cy="705485"/>
          </a:xfrm>
          <a:prstGeom prst="rect">
            <a:avLst/>
          </a:prstGeom>
        </p:spPr>
        <p:txBody>
          <a:bodyPr vert="horz" lIns="90170" tIns="46990" rIns="90170" bIns="46990" rtlCol="0" anchor="ctr" anchorCtr="0">
            <a:normAutofit fontScale="9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造成</a:t>
            </a:r>
            <a:r>
              <a:rPr lang="zh-CN" altLang="en-US" sz="2800" spc="150">
                <a:solidFill>
                  <a:schemeClr val="tx1">
                    <a:lumMod val="65000"/>
                    <a:lumOff val="35000"/>
                  </a:schemeClr>
                </a:solidFill>
                <a:latin typeface="+mn-lt"/>
                <a:ea typeface="+mn-ea"/>
                <a:cs typeface="+mn-cs"/>
                <a:sym typeface="+mn-ea"/>
              </a:rPr>
              <a:t>访问错误的</a:t>
            </a:r>
            <a:r>
              <a:rPr lang="zh-CN" altLang="en-US" sz="2800" spc="150">
                <a:solidFill>
                  <a:schemeClr val="tx1">
                    <a:lumMod val="65000"/>
                    <a:lumOff val="35000"/>
                  </a:schemeClr>
                </a:solidFill>
                <a:latin typeface="+mn-lt"/>
                <a:ea typeface="+mn-ea"/>
                <a:cs typeface="+mn-cs"/>
                <a:sym typeface="+mn-ea"/>
              </a:rPr>
              <a:t>原因</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3018790"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63370"/>
            <a:ext cx="11249025" cy="645160"/>
          </a:xfrm>
          <a:prstGeom prst="rect">
            <a:avLst/>
          </a:prstGeom>
          <a:noFill/>
        </p:spPr>
        <p:txBody>
          <a:bodyPr wrap="square" rtlCol="0" anchor="t">
            <a:spAutoFit/>
          </a:bodyPr>
          <a:p>
            <a:pPr indent="457200"/>
            <a:r>
              <a:rPr lang="zh-CN" altLang="en-US"/>
              <a:t>当登录到网站，获取数据的时候，突然客户端弹出 HTTP 错误，尤其是 403 禁止访问错误。说明网站可能把你的行为当作机器人，此时不再接受你的任何请求。一般是由以下几个原因造成：</a:t>
            </a:r>
            <a:endParaRPr lang="zh-CN" altLang="en-US"/>
          </a:p>
        </p:txBody>
      </p:sp>
      <p:sp>
        <p:nvSpPr>
          <p:cNvPr id="3" name="文本框 2"/>
          <p:cNvSpPr txBox="1"/>
          <p:nvPr/>
        </p:nvSpPr>
        <p:spPr>
          <a:xfrm>
            <a:off x="609600" y="2458085"/>
            <a:ext cx="11248390" cy="2861310"/>
          </a:xfrm>
          <a:prstGeom prst="rect">
            <a:avLst/>
          </a:prstGeom>
          <a:noFill/>
        </p:spPr>
        <p:txBody>
          <a:bodyPr wrap="square" rtlCol="0" anchor="t">
            <a:spAutoFit/>
          </a:bodyPr>
          <a:p>
            <a:r>
              <a:rPr lang="en-US" altLang="zh-CN"/>
              <a:t>1.  </a:t>
            </a:r>
            <a:r>
              <a:rPr lang="zh-CN" altLang="en-US"/>
              <a:t>在进行数据获取的时候，如果每个页面数据之间没有加线程睡眠或睡眠时间固定值，导致每个页面都快速切换。那么网站在行为判定的时候，认为此操作为异常行为，从而导致数据获取失败。</a:t>
            </a:r>
            <a:endParaRPr lang="zh-CN" altLang="en-US"/>
          </a:p>
          <a:p>
            <a:endParaRPr lang="zh-CN" altLang="en-US"/>
          </a:p>
          <a:p>
            <a:r>
              <a:rPr lang="zh-CN" altLang="en-US"/>
              <a:t>2.</a:t>
            </a:r>
            <a:r>
              <a:rPr lang="en-US" altLang="zh-CN"/>
              <a:t>  </a:t>
            </a:r>
            <a:r>
              <a:rPr lang="zh-CN" altLang="en-US"/>
              <a:t>多线程的使用；在使用多线程的时候，一定要调试好线程的数量以免引起网站系统崩溃或者账号被锁定。</a:t>
            </a:r>
            <a:endParaRPr lang="zh-CN" altLang="en-US"/>
          </a:p>
          <a:p>
            <a:endParaRPr lang="zh-CN" altLang="en-US"/>
          </a:p>
          <a:p>
            <a:r>
              <a:rPr lang="zh-CN" altLang="en-US"/>
              <a:t>3.</a:t>
            </a:r>
            <a:r>
              <a:rPr lang="en-US" altLang="zh-CN"/>
              <a:t>  </a:t>
            </a:r>
            <a:r>
              <a:rPr lang="zh-CN" altLang="en-US"/>
              <a:t>长时间频繁的操作。比如爬虫程序24小时不间断的操作，从而导致被判定为机器操作。</a:t>
            </a:r>
            <a:endParaRPr lang="zh-CN" altLang="en-US"/>
          </a:p>
          <a:p>
            <a:endParaRPr lang="zh-CN" altLang="en-US"/>
          </a:p>
          <a:p>
            <a:r>
              <a:rPr lang="zh-CN" altLang="en-US"/>
              <a:t>4.</a:t>
            </a:r>
            <a:r>
              <a:rPr lang="en-US" altLang="zh-CN"/>
              <a:t>  </a:t>
            </a:r>
            <a:r>
              <a:rPr lang="zh-CN" altLang="en-US"/>
              <a:t>网站程序设置了隐藏数据或者隐藏链接。比如通过CSS隐藏一条数据，这条数据的链接经过特殊处理，此时在Web界面不会显示这条数据，一旦爬虫程序访问了这个被隐藏的数据后，就会触发服务器去跟踪这个账户，从而账号被锁定。 </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659255"/>
            <a:ext cx="11250295" cy="922020"/>
          </a:xfrm>
          <a:prstGeom prst="rect">
            <a:avLst/>
          </a:prstGeom>
          <a:noFill/>
        </p:spPr>
        <p:txBody>
          <a:bodyPr wrap="square" rtlCol="0" anchor="t">
            <a:spAutoFit/>
          </a:bodyPr>
          <a:p>
            <a:pPr indent="457200"/>
            <a:r>
              <a:rPr lang="zh-CN" altLang="en-US"/>
              <a:t>当碰到第一种情况的时候，可以在每一次请求的时候，强行加上线程睡眠，并且每一次的睡眠时间通过随机数产生。对于有些有逻辑漏洞的网站，可以通过请求几次，退出登录后，再重新登录，继续请求。用来绕过同一账号短时间内不能多次进行相同请求的限制。以下是随机线程睡眠的代码：</a:t>
            </a:r>
            <a:endParaRPr lang="zh-CN" altLang="en-US"/>
          </a:p>
        </p:txBody>
      </p:sp>
      <p:sp>
        <p:nvSpPr>
          <p:cNvPr id="3" name="文本框 2"/>
          <p:cNvSpPr txBox="1"/>
          <p:nvPr/>
        </p:nvSpPr>
        <p:spPr>
          <a:xfrm>
            <a:off x="699135" y="2812415"/>
            <a:ext cx="5148580" cy="3692525"/>
          </a:xfrm>
          <a:prstGeom prst="rect">
            <a:avLst/>
          </a:prstGeom>
          <a:solidFill>
            <a:srgbClr val="D9D9D9"/>
          </a:solidFill>
        </p:spPr>
        <p:txBody>
          <a:bodyPr wrap="square" rtlCol="0" anchor="t">
            <a:spAutoFit/>
          </a:bodyPr>
          <a:p>
            <a:r>
              <a:rPr lang="zh-CN" altLang="en-US"/>
              <a:t>from datetime import datetime</a:t>
            </a:r>
            <a:endParaRPr lang="zh-CN" altLang="en-US"/>
          </a:p>
          <a:p>
            <a:r>
              <a:rPr lang="zh-CN" altLang="en-US"/>
              <a:t>import time</a:t>
            </a:r>
            <a:endParaRPr lang="zh-CN" altLang="en-US"/>
          </a:p>
          <a:p>
            <a:r>
              <a:rPr lang="zh-CN" altLang="en-US"/>
              <a:t>import random</a:t>
            </a:r>
            <a:endParaRPr lang="zh-CN" altLang="en-US"/>
          </a:p>
          <a:p>
            <a:r>
              <a:rPr lang="zh-CN" altLang="en-US"/>
              <a:t> </a:t>
            </a:r>
            <a:endParaRPr lang="zh-CN" altLang="en-US"/>
          </a:p>
          <a:p>
            <a:r>
              <a:rPr lang="zh-CN" altLang="en-US"/>
              <a:t>while True:</a:t>
            </a:r>
            <a:endParaRPr lang="zh-CN" altLang="en-US"/>
          </a:p>
          <a:p>
            <a:r>
              <a:rPr lang="zh-CN" altLang="en-US"/>
              <a:t>    # 获取当前时间</a:t>
            </a:r>
            <a:endParaRPr lang="zh-CN" altLang="en-US"/>
          </a:p>
          <a:p>
            <a:r>
              <a:rPr lang="zh-CN" altLang="en-US"/>
              <a:t>    now = datetime.now()</a:t>
            </a:r>
            <a:endParaRPr lang="zh-CN" altLang="en-US"/>
          </a:p>
          <a:p>
            <a:r>
              <a:rPr lang="zh-CN" altLang="en-US"/>
              <a:t>    # 获取1-3的随机整数</a:t>
            </a:r>
            <a:endParaRPr lang="zh-CN" altLang="en-US"/>
          </a:p>
          <a:p>
            <a:r>
              <a:rPr lang="zh-CN" altLang="en-US"/>
              <a:t>    sleep_time = random.randint(1, 3)</a:t>
            </a:r>
            <a:endParaRPr lang="zh-CN" altLang="en-US"/>
          </a:p>
          <a:p>
            <a:r>
              <a:rPr lang="zh-CN" altLang="en-US"/>
              <a:t>    print("当前时间：" + str(now) + "；睡眠时间：" + str(sleep_time) + "秒")</a:t>
            </a:r>
            <a:endParaRPr lang="zh-CN" altLang="en-US"/>
          </a:p>
          <a:p>
            <a:r>
              <a:rPr lang="zh-CN" altLang="en-US"/>
              <a:t>    # 线程睡眠</a:t>
            </a:r>
            <a:endParaRPr lang="zh-CN" altLang="en-US"/>
          </a:p>
          <a:p>
            <a:r>
              <a:rPr lang="zh-CN" altLang="en-US"/>
              <a:t>    time.sleep(sleep_time)</a:t>
            </a:r>
            <a:endParaRPr lang="zh-CN" altLang="en-US"/>
          </a:p>
        </p:txBody>
      </p:sp>
      <p:pic>
        <p:nvPicPr>
          <p:cNvPr id="1901109583" name="图片 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847715" y="4331335"/>
            <a:ext cx="5742305" cy="1699895"/>
          </a:xfrm>
          <a:prstGeom prst="rect">
            <a:avLst/>
          </a:prstGeom>
          <a:noFill/>
          <a:ln>
            <a:noFill/>
          </a:ln>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5828665" y="3381375"/>
            <a:ext cx="939165" cy="939165"/>
          </a:xfrm>
          <a:prstGeom prst="rect">
            <a:avLst/>
          </a:prstGeom>
        </p:spPr>
      </p:pic>
      <p:sp>
        <p:nvSpPr>
          <p:cNvPr id="9"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线程</a:t>
            </a:r>
            <a:r>
              <a:rPr lang="zh-CN" altLang="en-US" sz="2800" spc="150">
                <a:solidFill>
                  <a:schemeClr val="tx1">
                    <a:lumMod val="65000"/>
                    <a:lumOff val="35000"/>
                  </a:schemeClr>
                </a:solidFill>
                <a:latin typeface="+mn-lt"/>
                <a:ea typeface="+mn-ea"/>
                <a:cs typeface="+mn-cs"/>
                <a:sym typeface="+mn-ea"/>
              </a:rPr>
              <a:t>睡眠</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1543050"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29080"/>
            <a:ext cx="11249025" cy="2306955"/>
          </a:xfrm>
          <a:prstGeom prst="rect">
            <a:avLst/>
          </a:prstGeom>
          <a:noFill/>
        </p:spPr>
        <p:txBody>
          <a:bodyPr wrap="square" rtlCol="0" anchor="t">
            <a:spAutoFit/>
          </a:bodyPr>
          <a:p>
            <a:pPr indent="457200"/>
            <a:r>
              <a:rPr lang="zh-CN" altLang="en-US"/>
              <a:t>第二、第三种情况在“IP限制”内提供相应的解决方法。对于隐藏数据或者隐藏链接等限制网络爬虫的解决方式一般有如下三种方法：</a:t>
            </a:r>
            <a:endParaRPr lang="zh-CN" altLang="en-US"/>
          </a:p>
          <a:p>
            <a:pPr indent="457200"/>
            <a:r>
              <a:rPr lang="zh-CN" altLang="en-US"/>
              <a:t>1.表单页面上的有些字段使用网站服务器生成的随机变量表示。</a:t>
            </a:r>
            <a:endParaRPr lang="zh-CN" altLang="en-US"/>
          </a:p>
          <a:p>
            <a:pPr indent="457200"/>
            <a:endParaRPr lang="zh-CN" altLang="en-US"/>
          </a:p>
          <a:p>
            <a:pPr indent="457200"/>
            <a:r>
              <a:rPr lang="zh-CN" altLang="en-US"/>
              <a:t>2．表单里包含一个具有普通名称的隐含字段（设置蜜罐），比如“手机号码”（mobile）或“地址”（address）等。</a:t>
            </a:r>
            <a:endParaRPr lang="zh-CN" altLang="en-US"/>
          </a:p>
          <a:p>
            <a:pPr indent="457200"/>
            <a:endParaRPr lang="zh-CN" altLang="en-US"/>
          </a:p>
          <a:p>
            <a:pPr indent="457200"/>
            <a:r>
              <a:rPr lang="zh-CN" altLang="en-US"/>
              <a:t>3.在列表数据内，有隐藏数据。</a:t>
            </a:r>
            <a:endParaRPr lang="zh-CN" altLang="en-US"/>
          </a:p>
        </p:txBody>
      </p:sp>
      <p:sp>
        <p:nvSpPr>
          <p:cNvPr id="3" name="文本框 2"/>
          <p:cNvSpPr txBox="1"/>
          <p:nvPr/>
        </p:nvSpPr>
        <p:spPr>
          <a:xfrm>
            <a:off x="608330" y="4051300"/>
            <a:ext cx="11158220" cy="645160"/>
          </a:xfrm>
          <a:prstGeom prst="rect">
            <a:avLst/>
          </a:prstGeom>
          <a:noFill/>
        </p:spPr>
        <p:txBody>
          <a:bodyPr wrap="square" rtlCol="0" anchor="t">
            <a:spAutoFit/>
          </a:bodyPr>
          <a:p>
            <a:pPr indent="457200"/>
            <a:r>
              <a:rPr lang="zh-CN" altLang="en-US"/>
              <a:t>总之，通过Web页面检查与分析是十分有必要的，试着在Web页面提交，看看在提交的时候所携带的参数情况。看看有没有遗漏或多填网站服务器预先设定好的隐含字段（蜜罐圈套）。</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fontScale="7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解决限制网络爬虫的</a:t>
            </a:r>
            <a:r>
              <a:rPr lang="zh-CN" altLang="en-US" sz="2800" spc="150">
                <a:solidFill>
                  <a:schemeClr val="tx1">
                    <a:lumMod val="65000"/>
                    <a:lumOff val="35000"/>
                  </a:schemeClr>
                </a:solidFill>
                <a:latin typeface="+mn-lt"/>
                <a:ea typeface="+mn-ea"/>
                <a:cs typeface="+mn-cs"/>
                <a:sym typeface="+mn-ea"/>
              </a:rPr>
              <a:t>方式</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92860"/>
            <a:ext cx="3018790"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5750"/>
            <a:ext cx="8540750" cy="645160"/>
          </a:xfrm>
          <a:prstGeom prst="rect">
            <a:avLst/>
          </a:prstGeom>
          <a:noFill/>
        </p:spPr>
        <p:txBody>
          <a:bodyPr wrap="square" rtlCol="0" anchor="t">
            <a:spAutoFit/>
          </a:bodyPr>
          <a:p>
            <a:pPr indent="0"/>
            <a:r>
              <a:rPr lang="zh-CN" altLang="en-US"/>
              <a:t>通过一个存在隐含字段的例子，来分析一下如何去规避这类问题。链接如下：（http://www.techlabplt.com:8080/BD-PC/css.html），如下图所示：</a:t>
            </a:r>
            <a:endParaRPr lang="zh-CN" altLang="en-US"/>
          </a:p>
        </p:txBody>
      </p:sp>
      <p:pic>
        <p:nvPicPr>
          <p:cNvPr id="1637649974" name="图片 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2378075"/>
            <a:ext cx="6243955" cy="3936365"/>
          </a:xfrm>
          <a:prstGeom prst="rect">
            <a:avLst/>
          </a:prstGeom>
          <a:noFill/>
          <a:ln>
            <a:noFill/>
          </a:ln>
        </p:spPr>
      </p:pic>
      <p:sp>
        <p:nvSpPr>
          <p:cNvPr id="3"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规避隐含字段</a:t>
            </a:r>
            <a:r>
              <a:rPr lang="zh-CN" altLang="en-US" sz="2800" spc="150">
                <a:solidFill>
                  <a:schemeClr val="tx1">
                    <a:lumMod val="65000"/>
                    <a:lumOff val="35000"/>
                  </a:schemeClr>
                </a:solidFill>
                <a:latin typeface="+mn-lt"/>
                <a:ea typeface="+mn-ea"/>
                <a:cs typeface="+mn-cs"/>
                <a:sym typeface="+mn-ea"/>
              </a:rPr>
              <a:t>示例</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292860"/>
            <a:ext cx="3018790"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449705"/>
            <a:ext cx="10093960" cy="645160"/>
          </a:xfrm>
          <a:prstGeom prst="rect">
            <a:avLst/>
          </a:prstGeom>
          <a:noFill/>
        </p:spPr>
        <p:txBody>
          <a:bodyPr wrap="square" rtlCol="0" anchor="t">
            <a:spAutoFit/>
          </a:bodyPr>
          <a:p>
            <a:pPr indent="457200"/>
            <a:r>
              <a:rPr lang="zh-CN" altLang="en-US"/>
              <a:t>在Web浏览器上可以看到，数据列表包含了一个超链接：数据2。表单数据有两项，一项是用户名称，一项是邮箱地址。通过浏览器查看源代码，查看到如下内容：</a:t>
            </a:r>
            <a:endParaRPr lang="zh-CN" altLang="en-US"/>
          </a:p>
        </p:txBody>
      </p:sp>
      <p:sp>
        <p:nvSpPr>
          <p:cNvPr id="3" name="文本框 2"/>
          <p:cNvSpPr txBox="1"/>
          <p:nvPr/>
        </p:nvSpPr>
        <p:spPr>
          <a:xfrm>
            <a:off x="699135" y="2230755"/>
            <a:ext cx="10003155" cy="4523105"/>
          </a:xfrm>
          <a:prstGeom prst="rect">
            <a:avLst/>
          </a:prstGeom>
          <a:solidFill>
            <a:srgbClr val="D9D9D9"/>
          </a:solidFill>
        </p:spPr>
        <p:txBody>
          <a:bodyPr wrap="square" rtlCol="0" anchor="t">
            <a:spAutoFit/>
          </a:bodyPr>
          <a:p>
            <a:r>
              <a:rPr lang="zh-CN" altLang="en-US"/>
              <a:t>&lt;div&gt;</a:t>
            </a:r>
            <a:endParaRPr lang="zh-CN" altLang="en-US"/>
          </a:p>
          <a:p>
            <a:r>
              <a:rPr lang="zh-CN" altLang="en-US"/>
              <a:t>     &lt;h5 style="margin-bottom: 20px"&gt;数据列表：&lt;/h5&gt;</a:t>
            </a:r>
            <a:endParaRPr lang="zh-CN" altLang="en-US"/>
          </a:p>
          <a:p>
            <a:r>
              <a:rPr lang="zh-CN" altLang="en-US"/>
              <a:t>&lt;/div&gt;</a:t>
            </a:r>
            <a:endParaRPr lang="zh-CN" altLang="en-US"/>
          </a:p>
          <a:p>
            <a:r>
              <a:rPr lang="zh-CN" altLang="en-US"/>
              <a:t>&lt;a href="http://www.techlabplt.com:8080/BD-PC/error.html" style="display:none;"&gt;数据1&lt;/a&gt;</a:t>
            </a:r>
            <a:endParaRPr lang="zh-CN" altLang="en-US"/>
          </a:p>
          <a:p>
            <a:r>
              <a:rPr lang="zh-CN" altLang="en-US"/>
              <a:t>&lt;a href="http://www.techlabplt.com:8080/BD-PC/priceList" style="font-size: 16px;</a:t>
            </a:r>
            <a:endParaRPr lang="zh-CN" altLang="en-US"/>
          </a:p>
          <a:p>
            <a:r>
              <a:rPr lang="zh-CN" altLang="en-US"/>
              <a:t>     text-decoration:underline; width: 100px;padding: 10px 10px;margin: 50px 50px ;"&gt;数据2&lt;/a&gt;</a:t>
            </a:r>
            <a:endParaRPr lang="zh-CN" altLang="en-US"/>
          </a:p>
          <a:p>
            <a:r>
              <a:rPr lang="zh-CN" altLang="en-US"/>
              <a:t>&lt;div&gt;</a:t>
            </a:r>
            <a:endParaRPr lang="zh-CN" altLang="en-US"/>
          </a:p>
          <a:p>
            <a:r>
              <a:rPr lang="zh-CN" altLang="en-US"/>
              <a:t>     &lt;h5&gt;表单数据：&lt;/h5&gt;</a:t>
            </a:r>
            <a:endParaRPr lang="zh-CN" altLang="en-US"/>
          </a:p>
          <a:p>
            <a:r>
              <a:rPr lang="zh-CN" altLang="en-US"/>
              <a:t>&lt;/div&gt;</a:t>
            </a:r>
            <a:endParaRPr lang="zh-CN" altLang="en-US"/>
          </a:p>
          <a:p>
            <a:r>
              <a:rPr lang="zh-CN" altLang="en-US"/>
              <a:t>&lt;form&gt;</a:t>
            </a:r>
            <a:endParaRPr lang="zh-CN" altLang="en-US"/>
          </a:p>
          <a:p>
            <a:r>
              <a:rPr lang="zh-CN" altLang="en-US"/>
              <a:t>      用户名称：&lt;input type="text" name="name"/&gt;&lt;p/&gt;</a:t>
            </a:r>
            <a:endParaRPr lang="zh-CN" altLang="en-US"/>
          </a:p>
          <a:p>
            <a:r>
              <a:rPr lang="zh-CN" altLang="en-US"/>
              <a:t>      邮箱地址：&lt;input type="text" name="email"/&gt;&lt;p/&gt;</a:t>
            </a:r>
            <a:endParaRPr lang="zh-CN" altLang="en-US"/>
          </a:p>
          <a:p>
            <a:r>
              <a:rPr lang="zh-CN" altLang="en-US"/>
              <a:t>      &lt;input type="hidden" name="phone"/&gt;&lt;p/&gt;</a:t>
            </a:r>
            <a:endParaRPr lang="zh-CN" altLang="en-US"/>
          </a:p>
          <a:p>
            <a:r>
              <a:rPr lang="zh-CN" altLang="en-US"/>
              <a:t>      &lt;input type="text" name="addr" class="hiddenInput"/&gt;&lt;p/&gt;</a:t>
            </a:r>
            <a:endParaRPr lang="zh-CN" altLang="en-US"/>
          </a:p>
          <a:p>
            <a:r>
              <a:rPr lang="zh-CN" altLang="en-US"/>
              <a:t>      &lt;input type="submit" value="提交"/&gt;&lt;p/&gt;</a:t>
            </a:r>
            <a:endParaRPr lang="zh-CN" altLang="en-US"/>
          </a:p>
          <a:p>
            <a:r>
              <a:rPr lang="zh-CN" altLang="en-US"/>
              <a:t>&lt;/form&gt;</a:t>
            </a:r>
            <a:endParaRPr lang="zh-CN" altLang="en-US"/>
          </a:p>
        </p:txBody>
      </p:sp>
      <p:sp>
        <p:nvSpPr>
          <p:cNvPr id="4" name="标题 3"/>
          <p:cNvSpPr>
            <a:spLocks noGrp="1"/>
          </p:cNvSpPr>
          <p:nvPr/>
        </p:nvSpPr>
        <p:spPr>
          <a:xfrm>
            <a:off x="608330" y="608330"/>
            <a:ext cx="335534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查看网页</a:t>
            </a:r>
            <a:r>
              <a:rPr lang="zh-CN" altLang="en-US" sz="2800" spc="150">
                <a:solidFill>
                  <a:schemeClr val="tx1">
                    <a:lumMod val="65000"/>
                    <a:lumOff val="35000"/>
                  </a:schemeClr>
                </a:solidFill>
                <a:latin typeface="+mn-lt"/>
                <a:ea typeface="+mn-ea"/>
                <a:cs typeface="+mn-cs"/>
                <a:sym typeface="+mn-ea"/>
              </a:rPr>
              <a:t>源码</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25361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64.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COMMONDATA" val="eyJoZGlkIjoiNjc4NWE5MDgxMWI3OWJkN2RhMWYwYTJlMzI5ZTliNjAifQ=="/>
  <p:tag name="KSO_WPP_MARK_KEY" val="d78747f1-b6f7-4a9a-8fa5-27db2ba24779"/>
  <p:tag name="commondata" val="eyJoZGlkIjoiYWRmNGI5OGMwYThkNjZlN2JlZGUyY2MxZmU1ZmUxNzY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13057</Words>
  <Application>WPS 演示</Application>
  <PresentationFormat>宽屏</PresentationFormat>
  <Paragraphs>569</Paragraphs>
  <Slides>43</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43</vt:i4>
      </vt:variant>
    </vt:vector>
  </HeadingPairs>
  <TitlesOfParts>
    <vt:vector size="53" baseType="lpstr">
      <vt:lpstr>Arial</vt:lpstr>
      <vt:lpstr>宋体</vt:lpstr>
      <vt:lpstr>Wingdings</vt:lpstr>
      <vt:lpstr>Wingdings</vt:lpstr>
      <vt:lpstr>微软雅黑</vt:lpstr>
      <vt:lpstr>Calibri</vt:lpstr>
      <vt:lpstr>微软雅黑 Light</vt:lpstr>
      <vt:lpstr>锐字工房云字库细圆GBK</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wyp</cp:lastModifiedBy>
  <cp:revision>198</cp:revision>
  <dcterms:created xsi:type="dcterms:W3CDTF">2019-06-19T02:08:00Z</dcterms:created>
  <dcterms:modified xsi:type="dcterms:W3CDTF">2024-02-28T12:27:59Z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76F39DFBB26C4273910E9D7CD3A8181E</vt:lpwstr>
  </property>
</Properties>
</file>